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8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>
        <p:scale>
          <a:sx n="126" d="100"/>
          <a:sy n="126" d="100"/>
        </p:scale>
        <p:origin x="-80" y="17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svg"/><Relationship Id="rId1" Type="http://schemas.openxmlformats.org/officeDocument/2006/relationships/image" Target="../media/image3.png"/><Relationship Id="rId2" Type="http://schemas.openxmlformats.org/officeDocument/2006/relationships/image" Target="../media/image4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0.svg"/><Relationship Id="rId5" Type="http://schemas.openxmlformats.org/officeDocument/2006/relationships/image" Target="../media/image7.png"/><Relationship Id="rId6" Type="http://schemas.openxmlformats.org/officeDocument/2006/relationships/image" Target="../media/image12.svg"/><Relationship Id="rId1" Type="http://schemas.openxmlformats.org/officeDocument/2006/relationships/image" Target="../media/image5.png"/><Relationship Id="rId2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svg"/><Relationship Id="rId5" Type="http://schemas.openxmlformats.org/officeDocument/2006/relationships/image" Target="../media/image9.png"/><Relationship Id="rId6" Type="http://schemas.openxmlformats.org/officeDocument/2006/relationships/image" Target="../media/image16.svg"/><Relationship Id="rId7" Type="http://schemas.openxmlformats.org/officeDocument/2006/relationships/image" Target="../media/image10.png"/><Relationship Id="rId8" Type="http://schemas.openxmlformats.org/officeDocument/2006/relationships/image" Target="../media/image18.svg"/><Relationship Id="rId1" Type="http://schemas.openxmlformats.org/officeDocument/2006/relationships/image" Target="../media/image8.png"/><Relationship Id="rId2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svg"/><Relationship Id="rId1" Type="http://schemas.openxmlformats.org/officeDocument/2006/relationships/image" Target="../media/image3.png"/><Relationship Id="rId2" Type="http://schemas.openxmlformats.org/officeDocument/2006/relationships/image" Target="../media/image4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0.svg"/><Relationship Id="rId5" Type="http://schemas.openxmlformats.org/officeDocument/2006/relationships/image" Target="../media/image7.png"/><Relationship Id="rId6" Type="http://schemas.openxmlformats.org/officeDocument/2006/relationships/image" Target="../media/image12.svg"/><Relationship Id="rId1" Type="http://schemas.openxmlformats.org/officeDocument/2006/relationships/image" Target="../media/image5.png"/><Relationship Id="rId2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6.svg"/><Relationship Id="rId5" Type="http://schemas.openxmlformats.org/officeDocument/2006/relationships/image" Target="../media/image9.png"/><Relationship Id="rId6" Type="http://schemas.openxmlformats.org/officeDocument/2006/relationships/image" Target="../media/image16.svg"/><Relationship Id="rId7" Type="http://schemas.openxmlformats.org/officeDocument/2006/relationships/image" Target="../media/image10.png"/><Relationship Id="rId8" Type="http://schemas.openxmlformats.org/officeDocument/2006/relationships/image" Target="../media/image18.svg"/><Relationship Id="rId1" Type="http://schemas.openxmlformats.org/officeDocument/2006/relationships/image" Target="../media/image8.png"/><Relationship Id="rId2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534FA4-1570-4179-A016-40CF62E3B73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90CC99-5A4E-4F69-BEEA-B0E184BDB047}">
      <dgm:prSet/>
      <dgm:spPr/>
      <dgm:t>
        <a:bodyPr/>
        <a:lstStyle/>
        <a:p>
          <a:r>
            <a:rPr lang="pl-PL"/>
            <a:t>Wejście w życie 15.02.2024 r. </a:t>
          </a:r>
          <a:endParaRPr lang="en-US"/>
        </a:p>
      </dgm:t>
    </dgm:pt>
    <dgm:pt modelId="{0C3BDDC4-F71C-41C1-A697-D113207FC81E}" type="parTrans" cxnId="{EB215CEF-3C3E-48CF-8292-C684A69D7D4E}">
      <dgm:prSet/>
      <dgm:spPr/>
      <dgm:t>
        <a:bodyPr/>
        <a:lstStyle/>
        <a:p>
          <a:endParaRPr lang="en-US"/>
        </a:p>
      </dgm:t>
    </dgm:pt>
    <dgm:pt modelId="{49456B5F-3509-4E2D-A0BC-70AA86980729}" type="sibTrans" cxnId="{EB215CEF-3C3E-48CF-8292-C684A69D7D4E}">
      <dgm:prSet/>
      <dgm:spPr/>
      <dgm:t>
        <a:bodyPr/>
        <a:lstStyle/>
        <a:p>
          <a:endParaRPr lang="en-US"/>
        </a:p>
      </dgm:t>
    </dgm:pt>
    <dgm:pt modelId="{7FE5E253-4343-4431-AF2A-4035ABF16744}">
      <dgm:prSet/>
      <dgm:spPr/>
      <dgm:t>
        <a:bodyPr/>
        <a:lstStyle/>
        <a:p>
          <a:r>
            <a:rPr lang="pl-PL" dirty="0"/>
            <a:t>Ustawa z dnia 13 maja 2016 r.    o przeciwdziałaniu zagrożeniom przestępczością na tle seksualnym i ochronie małoletnich</a:t>
          </a:r>
          <a:endParaRPr lang="en-US" dirty="0"/>
        </a:p>
      </dgm:t>
    </dgm:pt>
    <dgm:pt modelId="{B4921E12-8B12-4759-963C-2477C89F4CDE}" type="parTrans" cxnId="{F13F4984-7E2D-4FFF-97A1-24BF868BA353}">
      <dgm:prSet/>
      <dgm:spPr/>
      <dgm:t>
        <a:bodyPr/>
        <a:lstStyle/>
        <a:p>
          <a:endParaRPr lang="en-US"/>
        </a:p>
      </dgm:t>
    </dgm:pt>
    <dgm:pt modelId="{159578D0-983D-4E0F-A014-91C66F8468DC}" type="sibTrans" cxnId="{F13F4984-7E2D-4FFF-97A1-24BF868BA353}">
      <dgm:prSet/>
      <dgm:spPr/>
      <dgm:t>
        <a:bodyPr/>
        <a:lstStyle/>
        <a:p>
          <a:endParaRPr lang="en-US"/>
        </a:p>
      </dgm:t>
    </dgm:pt>
    <dgm:pt modelId="{05F3AB41-F59E-4B57-A1D0-B99C18DE93AE}">
      <dgm:prSet/>
      <dgm:spPr/>
      <dgm:t>
        <a:bodyPr/>
        <a:lstStyle/>
        <a:p>
          <a:r>
            <a:rPr lang="pl-PL"/>
            <a:t>Określa obowiązki pracodawców i organizatorów w zakresie działalności związanej z uprawianiem sportu w odniesieniu do ochrony małoletnich</a:t>
          </a:r>
          <a:endParaRPr lang="en-US"/>
        </a:p>
      </dgm:t>
    </dgm:pt>
    <dgm:pt modelId="{AACC1DA2-77F8-4599-9E8C-20D72DBA1A37}" type="parTrans" cxnId="{CDE331E0-B62D-4109-93C1-005973D078DA}">
      <dgm:prSet/>
      <dgm:spPr/>
      <dgm:t>
        <a:bodyPr/>
        <a:lstStyle/>
        <a:p>
          <a:endParaRPr lang="en-US"/>
        </a:p>
      </dgm:t>
    </dgm:pt>
    <dgm:pt modelId="{CF3B148D-C286-4149-9CC7-4132C1EC0924}" type="sibTrans" cxnId="{CDE331E0-B62D-4109-93C1-005973D078DA}">
      <dgm:prSet/>
      <dgm:spPr/>
      <dgm:t>
        <a:bodyPr/>
        <a:lstStyle/>
        <a:p>
          <a:endParaRPr lang="en-US"/>
        </a:p>
      </dgm:t>
    </dgm:pt>
    <dgm:pt modelId="{C39230A5-0542-4133-AD4F-8D7DF898F314}">
      <dgm:prSet/>
      <dgm:spPr/>
      <dgm:t>
        <a:bodyPr/>
        <a:lstStyle/>
        <a:p>
          <a:r>
            <a:rPr lang="pl-PL"/>
            <a:t>Nakłada obowiązek kontroli przez jednostki samorządu terytorialnego</a:t>
          </a:r>
          <a:endParaRPr lang="en-US"/>
        </a:p>
      </dgm:t>
    </dgm:pt>
    <dgm:pt modelId="{691DFD10-7D9A-4D1D-BB60-4190268118D8}" type="parTrans" cxnId="{5DC066DB-A48B-448A-890D-A89F2AEBC779}">
      <dgm:prSet/>
      <dgm:spPr/>
      <dgm:t>
        <a:bodyPr/>
        <a:lstStyle/>
        <a:p>
          <a:endParaRPr lang="en-US"/>
        </a:p>
      </dgm:t>
    </dgm:pt>
    <dgm:pt modelId="{8185AF3E-3237-4414-9F3B-F7ABF205C5CC}" type="sibTrans" cxnId="{5DC066DB-A48B-448A-890D-A89F2AEBC779}">
      <dgm:prSet/>
      <dgm:spPr/>
      <dgm:t>
        <a:bodyPr/>
        <a:lstStyle/>
        <a:p>
          <a:endParaRPr lang="en-US"/>
        </a:p>
      </dgm:t>
    </dgm:pt>
    <dgm:pt modelId="{A3490028-0128-4F76-BA5E-ABC10D9C1977}">
      <dgm:prSet/>
      <dgm:spPr/>
      <dgm:t>
        <a:bodyPr/>
        <a:lstStyle/>
        <a:p>
          <a:r>
            <a:rPr lang="pl-PL"/>
            <a:t>Określa odpowiedzialność karną za brak wdrożenia standardów</a:t>
          </a:r>
          <a:endParaRPr lang="en-US"/>
        </a:p>
      </dgm:t>
    </dgm:pt>
    <dgm:pt modelId="{A6CA8DD3-A280-4922-8521-B27A4AA1F98F}" type="parTrans" cxnId="{998A5223-3877-438F-BC0B-D57C472D4A25}">
      <dgm:prSet/>
      <dgm:spPr/>
      <dgm:t>
        <a:bodyPr/>
        <a:lstStyle/>
        <a:p>
          <a:endParaRPr lang="en-US"/>
        </a:p>
      </dgm:t>
    </dgm:pt>
    <dgm:pt modelId="{EBA947D3-6B36-4F3E-829D-2C2385348FF8}" type="sibTrans" cxnId="{998A5223-3877-438F-BC0B-D57C472D4A25}">
      <dgm:prSet/>
      <dgm:spPr/>
      <dgm:t>
        <a:bodyPr/>
        <a:lstStyle/>
        <a:p>
          <a:endParaRPr lang="en-US"/>
        </a:p>
      </dgm:t>
    </dgm:pt>
    <dgm:pt modelId="{0A6A1E87-38E7-FD47-A98A-0F6B8351F6EE}" type="pres">
      <dgm:prSet presAssocID="{F6534FA4-1570-4179-A016-40CF62E3B73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953BAE3-0B2E-3F43-A4E7-19CD8E44EF79}" type="pres">
      <dgm:prSet presAssocID="{D890CC99-5A4E-4F69-BEEA-B0E184BDB04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FEA2B4-BB3F-7943-B1D4-E3CDCFE88E7E}" type="pres">
      <dgm:prSet presAssocID="{49456B5F-3509-4E2D-A0BC-70AA86980729}" presName="sibTrans" presStyleCnt="0"/>
      <dgm:spPr/>
    </dgm:pt>
    <dgm:pt modelId="{2A88B705-2FE4-794B-BBF9-8CF102DBEF33}" type="pres">
      <dgm:prSet presAssocID="{7FE5E253-4343-4431-AF2A-4035ABF1674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E7423A4-3AD5-1349-B998-C1650298129A}" type="pres">
      <dgm:prSet presAssocID="{159578D0-983D-4E0F-A014-91C66F8468DC}" presName="sibTrans" presStyleCnt="0"/>
      <dgm:spPr/>
    </dgm:pt>
    <dgm:pt modelId="{B15B4748-3FEB-4648-A054-3DD27C899A58}" type="pres">
      <dgm:prSet presAssocID="{05F3AB41-F59E-4B57-A1D0-B99C18DE93A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96F55E-07FE-2743-AAF1-9A4957F93513}" type="pres">
      <dgm:prSet presAssocID="{CF3B148D-C286-4149-9CC7-4132C1EC0924}" presName="sibTrans" presStyleCnt="0"/>
      <dgm:spPr/>
    </dgm:pt>
    <dgm:pt modelId="{4CF0AB05-B1E0-FB45-8075-81407B723DE6}" type="pres">
      <dgm:prSet presAssocID="{C39230A5-0542-4133-AD4F-8D7DF898F31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4BB4E6-AA25-E44B-98BC-437E80D796EA}" type="pres">
      <dgm:prSet presAssocID="{8185AF3E-3237-4414-9F3B-F7ABF205C5CC}" presName="sibTrans" presStyleCnt="0"/>
      <dgm:spPr/>
    </dgm:pt>
    <dgm:pt modelId="{F8F46ED3-7A01-8C45-ACAB-65994C976DFB}" type="pres">
      <dgm:prSet presAssocID="{A3490028-0128-4F76-BA5E-ABC10D9C197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D24802B-59F5-E242-AB8C-19AE1DC24556}" type="presOf" srcId="{05F3AB41-F59E-4B57-A1D0-B99C18DE93AE}" destId="{B15B4748-3FEB-4648-A054-3DD27C899A58}" srcOrd="0" destOrd="0" presId="urn:microsoft.com/office/officeart/2005/8/layout/default"/>
    <dgm:cxn modelId="{8069BE56-ECBB-AF4F-BFE8-D2920548294D}" type="presOf" srcId="{7FE5E253-4343-4431-AF2A-4035ABF16744}" destId="{2A88B705-2FE4-794B-BBF9-8CF102DBEF33}" srcOrd="0" destOrd="0" presId="urn:microsoft.com/office/officeart/2005/8/layout/default"/>
    <dgm:cxn modelId="{998A5223-3877-438F-BC0B-D57C472D4A25}" srcId="{F6534FA4-1570-4179-A016-40CF62E3B735}" destId="{A3490028-0128-4F76-BA5E-ABC10D9C1977}" srcOrd="4" destOrd="0" parTransId="{A6CA8DD3-A280-4922-8521-B27A4AA1F98F}" sibTransId="{EBA947D3-6B36-4F3E-829D-2C2385348FF8}"/>
    <dgm:cxn modelId="{19F5741D-325C-B84F-9E27-35EC6FA615F1}" type="presOf" srcId="{C39230A5-0542-4133-AD4F-8D7DF898F314}" destId="{4CF0AB05-B1E0-FB45-8075-81407B723DE6}" srcOrd="0" destOrd="0" presId="urn:microsoft.com/office/officeart/2005/8/layout/default"/>
    <dgm:cxn modelId="{7722B62C-7D2F-8344-BD29-B36CA37235F9}" type="presOf" srcId="{A3490028-0128-4F76-BA5E-ABC10D9C1977}" destId="{F8F46ED3-7A01-8C45-ACAB-65994C976DFB}" srcOrd="0" destOrd="0" presId="urn:microsoft.com/office/officeart/2005/8/layout/default"/>
    <dgm:cxn modelId="{EB215CEF-3C3E-48CF-8292-C684A69D7D4E}" srcId="{F6534FA4-1570-4179-A016-40CF62E3B735}" destId="{D890CC99-5A4E-4F69-BEEA-B0E184BDB047}" srcOrd="0" destOrd="0" parTransId="{0C3BDDC4-F71C-41C1-A697-D113207FC81E}" sibTransId="{49456B5F-3509-4E2D-A0BC-70AA86980729}"/>
    <dgm:cxn modelId="{F13F4984-7E2D-4FFF-97A1-24BF868BA353}" srcId="{F6534FA4-1570-4179-A016-40CF62E3B735}" destId="{7FE5E253-4343-4431-AF2A-4035ABF16744}" srcOrd="1" destOrd="0" parTransId="{B4921E12-8B12-4759-963C-2477C89F4CDE}" sibTransId="{159578D0-983D-4E0F-A014-91C66F8468DC}"/>
    <dgm:cxn modelId="{5BF2E5A2-806C-FD42-A7A3-257CEB37CD61}" type="presOf" srcId="{F6534FA4-1570-4179-A016-40CF62E3B735}" destId="{0A6A1E87-38E7-FD47-A98A-0F6B8351F6EE}" srcOrd="0" destOrd="0" presId="urn:microsoft.com/office/officeart/2005/8/layout/default"/>
    <dgm:cxn modelId="{4E54508D-9C3D-BC43-A498-2E1DEF54FF78}" type="presOf" srcId="{D890CC99-5A4E-4F69-BEEA-B0E184BDB047}" destId="{D953BAE3-0B2E-3F43-A4E7-19CD8E44EF79}" srcOrd="0" destOrd="0" presId="urn:microsoft.com/office/officeart/2005/8/layout/default"/>
    <dgm:cxn modelId="{CDE331E0-B62D-4109-93C1-005973D078DA}" srcId="{F6534FA4-1570-4179-A016-40CF62E3B735}" destId="{05F3AB41-F59E-4B57-A1D0-B99C18DE93AE}" srcOrd="2" destOrd="0" parTransId="{AACC1DA2-77F8-4599-9E8C-20D72DBA1A37}" sibTransId="{CF3B148D-C286-4149-9CC7-4132C1EC0924}"/>
    <dgm:cxn modelId="{5DC066DB-A48B-448A-890D-A89F2AEBC779}" srcId="{F6534FA4-1570-4179-A016-40CF62E3B735}" destId="{C39230A5-0542-4133-AD4F-8D7DF898F314}" srcOrd="3" destOrd="0" parTransId="{691DFD10-7D9A-4D1D-BB60-4190268118D8}" sibTransId="{8185AF3E-3237-4414-9F3B-F7ABF205C5CC}"/>
    <dgm:cxn modelId="{213A3C50-0584-1343-B6CE-602F2FF409E7}" type="presParOf" srcId="{0A6A1E87-38E7-FD47-A98A-0F6B8351F6EE}" destId="{D953BAE3-0B2E-3F43-A4E7-19CD8E44EF79}" srcOrd="0" destOrd="0" presId="urn:microsoft.com/office/officeart/2005/8/layout/default"/>
    <dgm:cxn modelId="{90FFA1A3-929B-B148-88C3-57F805E8BB9F}" type="presParOf" srcId="{0A6A1E87-38E7-FD47-A98A-0F6B8351F6EE}" destId="{5DFEA2B4-BB3F-7943-B1D4-E3CDCFE88E7E}" srcOrd="1" destOrd="0" presId="urn:microsoft.com/office/officeart/2005/8/layout/default"/>
    <dgm:cxn modelId="{BFF49314-B3F0-DE42-ACE7-B05E52782F7C}" type="presParOf" srcId="{0A6A1E87-38E7-FD47-A98A-0F6B8351F6EE}" destId="{2A88B705-2FE4-794B-BBF9-8CF102DBEF33}" srcOrd="2" destOrd="0" presId="urn:microsoft.com/office/officeart/2005/8/layout/default"/>
    <dgm:cxn modelId="{5878DFAC-7C51-3A4C-8360-7FC1368DCDC1}" type="presParOf" srcId="{0A6A1E87-38E7-FD47-A98A-0F6B8351F6EE}" destId="{CE7423A4-3AD5-1349-B998-C1650298129A}" srcOrd="3" destOrd="0" presId="urn:microsoft.com/office/officeart/2005/8/layout/default"/>
    <dgm:cxn modelId="{C7501B72-9666-C546-B0D1-4F3993F3A01E}" type="presParOf" srcId="{0A6A1E87-38E7-FD47-A98A-0F6B8351F6EE}" destId="{B15B4748-3FEB-4648-A054-3DD27C899A58}" srcOrd="4" destOrd="0" presId="urn:microsoft.com/office/officeart/2005/8/layout/default"/>
    <dgm:cxn modelId="{DB9EC01D-F858-2C47-9346-39134BEC5160}" type="presParOf" srcId="{0A6A1E87-38E7-FD47-A98A-0F6B8351F6EE}" destId="{1096F55E-07FE-2743-AAF1-9A4957F93513}" srcOrd="5" destOrd="0" presId="urn:microsoft.com/office/officeart/2005/8/layout/default"/>
    <dgm:cxn modelId="{E4561656-7466-704D-91F8-7E19B51BA14D}" type="presParOf" srcId="{0A6A1E87-38E7-FD47-A98A-0F6B8351F6EE}" destId="{4CF0AB05-B1E0-FB45-8075-81407B723DE6}" srcOrd="6" destOrd="0" presId="urn:microsoft.com/office/officeart/2005/8/layout/default"/>
    <dgm:cxn modelId="{1FF4FCAD-E7F5-044A-8041-71F3F2459709}" type="presParOf" srcId="{0A6A1E87-38E7-FD47-A98A-0F6B8351F6EE}" destId="{374BB4E6-AA25-E44B-98BC-437E80D796EA}" srcOrd="7" destOrd="0" presId="urn:microsoft.com/office/officeart/2005/8/layout/default"/>
    <dgm:cxn modelId="{DB6AAE3A-9310-B245-9D86-D016BE52C741}" type="presParOf" srcId="{0A6A1E87-38E7-FD47-A98A-0F6B8351F6EE}" destId="{F8F46ED3-7A01-8C45-ACAB-65994C976DF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96B396-15B6-4554-8337-5B8CBB7CE6C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DFB73AD-4505-4E02-80A3-FD3456F92668}">
      <dgm:prSet/>
      <dgm:spPr/>
      <dgm:t>
        <a:bodyPr/>
        <a:lstStyle/>
        <a:p>
          <a:pPr>
            <a:defRPr cap="all"/>
          </a:pPr>
          <a:r>
            <a:rPr lang="pl-PL"/>
            <a:t>Stworzenie systemu weryfikacji osób pracujących z małoletnimi – weryfikacja przed nawiązaniem stosunku pracy oraz odpowiednie prowadzenie akt osobowych</a:t>
          </a:r>
          <a:endParaRPr lang="en-US"/>
        </a:p>
      </dgm:t>
    </dgm:pt>
    <dgm:pt modelId="{EC0EB5E7-1255-4F48-A060-98DE7CAA0E91}" type="parTrans" cxnId="{7E4F4B76-9CC8-41A4-936F-D9E3B06C7BC3}">
      <dgm:prSet/>
      <dgm:spPr/>
      <dgm:t>
        <a:bodyPr/>
        <a:lstStyle/>
        <a:p>
          <a:endParaRPr lang="en-US"/>
        </a:p>
      </dgm:t>
    </dgm:pt>
    <dgm:pt modelId="{B958B243-14A2-44A1-9BF8-1EF0FAB45E78}" type="sibTrans" cxnId="{7E4F4B76-9CC8-41A4-936F-D9E3B06C7BC3}">
      <dgm:prSet/>
      <dgm:spPr/>
      <dgm:t>
        <a:bodyPr/>
        <a:lstStyle/>
        <a:p>
          <a:endParaRPr lang="en-US"/>
        </a:p>
      </dgm:t>
    </dgm:pt>
    <dgm:pt modelId="{BE53084F-5376-4A32-8D81-45A53BB18450}">
      <dgm:prSet/>
      <dgm:spPr/>
      <dgm:t>
        <a:bodyPr/>
        <a:lstStyle/>
        <a:p>
          <a:pPr>
            <a:defRPr cap="all"/>
          </a:pPr>
          <a:r>
            <a:rPr lang="pl-PL"/>
            <a:t>Przygotowanie i wdrożenie standardów ochrony małoletnich</a:t>
          </a:r>
          <a:endParaRPr lang="en-US"/>
        </a:p>
      </dgm:t>
    </dgm:pt>
    <dgm:pt modelId="{26FB430B-2C3A-4684-9DDE-7BCA391B04BC}" type="parTrans" cxnId="{F2AD2BEB-1AD0-44A3-B0CA-4CD530B552F2}">
      <dgm:prSet/>
      <dgm:spPr/>
      <dgm:t>
        <a:bodyPr/>
        <a:lstStyle/>
        <a:p>
          <a:endParaRPr lang="en-US"/>
        </a:p>
      </dgm:t>
    </dgm:pt>
    <dgm:pt modelId="{D29A414A-E7BA-4522-B9B9-134E89D78870}" type="sibTrans" cxnId="{F2AD2BEB-1AD0-44A3-B0CA-4CD530B552F2}">
      <dgm:prSet/>
      <dgm:spPr/>
      <dgm:t>
        <a:bodyPr/>
        <a:lstStyle/>
        <a:p>
          <a:endParaRPr lang="en-US"/>
        </a:p>
      </dgm:t>
    </dgm:pt>
    <dgm:pt modelId="{22C689F6-E974-4151-B276-532EB0AA2E44}" type="pres">
      <dgm:prSet presAssocID="{DC96B396-15B6-4554-8337-5B8CBB7CE6C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A6D7279-234E-416A-A2BA-47E66F081B7B}" type="pres">
      <dgm:prSet presAssocID="{4DFB73AD-4505-4E02-80A3-FD3456F92668}" presName="compNode" presStyleCnt="0"/>
      <dgm:spPr/>
    </dgm:pt>
    <dgm:pt modelId="{7CB16A87-0F39-4AA9-A6DF-BDDC64F54A72}" type="pres">
      <dgm:prSet presAssocID="{4DFB73AD-4505-4E02-80A3-FD3456F92668}" presName="iconBgRect" presStyleLbl="bgShp" presStyleIdx="0" presStyleCnt="2"/>
      <dgm:spPr/>
    </dgm:pt>
    <dgm:pt modelId="{F85AE67E-B122-43F6-96DB-9C374117A5D2}" type="pres">
      <dgm:prSet presAssocID="{4DFB73AD-4505-4E02-80A3-FD3456F9266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nacznik wyboru"/>
        </a:ext>
      </dgm:extLst>
    </dgm:pt>
    <dgm:pt modelId="{B2AEF707-90D0-44A9-8B51-E9E765C089AE}" type="pres">
      <dgm:prSet presAssocID="{4DFB73AD-4505-4E02-80A3-FD3456F92668}" presName="spaceRect" presStyleCnt="0"/>
      <dgm:spPr/>
    </dgm:pt>
    <dgm:pt modelId="{39408A17-A333-4466-98E7-85C44ED5E5F5}" type="pres">
      <dgm:prSet presAssocID="{4DFB73AD-4505-4E02-80A3-FD3456F92668}" presName="textRect" presStyleLbl="revTx" presStyleIdx="0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  <dgm:pt modelId="{3021EB7A-6E97-440E-AA94-04A862E1EBAC}" type="pres">
      <dgm:prSet presAssocID="{B958B243-14A2-44A1-9BF8-1EF0FAB45E78}" presName="sibTrans" presStyleCnt="0"/>
      <dgm:spPr/>
    </dgm:pt>
    <dgm:pt modelId="{C078A800-FF5E-4081-B21F-D9458FA905A8}" type="pres">
      <dgm:prSet presAssocID="{BE53084F-5376-4A32-8D81-45A53BB18450}" presName="compNode" presStyleCnt="0"/>
      <dgm:spPr/>
    </dgm:pt>
    <dgm:pt modelId="{5BCF4976-E289-4D30-B4E3-4D2CCCE13AB0}" type="pres">
      <dgm:prSet presAssocID="{BE53084F-5376-4A32-8D81-45A53BB18450}" presName="iconBgRect" presStyleLbl="bgShp" presStyleIdx="1" presStyleCnt="2"/>
      <dgm:spPr/>
    </dgm:pt>
    <dgm:pt modelId="{1C8183EF-5FF1-4D63-984B-812B290A12F2}" type="pres">
      <dgm:prSet presAssocID="{BE53084F-5376-4A32-8D81-45A53BB1845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a kontrolna"/>
        </a:ext>
      </dgm:extLst>
    </dgm:pt>
    <dgm:pt modelId="{472F9489-55BB-4783-8397-19DA09749BE0}" type="pres">
      <dgm:prSet presAssocID="{BE53084F-5376-4A32-8D81-45A53BB18450}" presName="spaceRect" presStyleCnt="0"/>
      <dgm:spPr/>
    </dgm:pt>
    <dgm:pt modelId="{F306A254-DAA3-4071-B269-286938BE1052}" type="pres">
      <dgm:prSet presAssocID="{BE53084F-5376-4A32-8D81-45A53BB18450}" presName="textRect" presStyleLbl="revTx" presStyleIdx="1" presStyleCnt="2">
        <dgm:presLayoutVars>
          <dgm:chMax val="1"/>
          <dgm:chPref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801A53D-BEBF-4929-9AD4-88E16C05D2A2}" type="presOf" srcId="{BE53084F-5376-4A32-8D81-45A53BB18450}" destId="{F306A254-DAA3-4071-B269-286938BE1052}" srcOrd="0" destOrd="0" presId="urn:microsoft.com/office/officeart/2018/5/layout/IconCircleLabelList"/>
    <dgm:cxn modelId="{7E4F4B76-9CC8-41A4-936F-D9E3B06C7BC3}" srcId="{DC96B396-15B6-4554-8337-5B8CBB7CE6C3}" destId="{4DFB73AD-4505-4E02-80A3-FD3456F92668}" srcOrd="0" destOrd="0" parTransId="{EC0EB5E7-1255-4F48-A060-98DE7CAA0E91}" sibTransId="{B958B243-14A2-44A1-9BF8-1EF0FAB45E78}"/>
    <dgm:cxn modelId="{826DDC66-AFF0-422A-B18B-A7830BFCB997}" type="presOf" srcId="{4DFB73AD-4505-4E02-80A3-FD3456F92668}" destId="{39408A17-A333-4466-98E7-85C44ED5E5F5}" srcOrd="0" destOrd="0" presId="urn:microsoft.com/office/officeart/2018/5/layout/IconCircleLabelList"/>
    <dgm:cxn modelId="{3CB15004-CFF1-4044-B648-72AA2B09FBC9}" type="presOf" srcId="{DC96B396-15B6-4554-8337-5B8CBB7CE6C3}" destId="{22C689F6-E974-4151-B276-532EB0AA2E44}" srcOrd="0" destOrd="0" presId="urn:microsoft.com/office/officeart/2018/5/layout/IconCircleLabelList"/>
    <dgm:cxn modelId="{F2AD2BEB-1AD0-44A3-B0CA-4CD530B552F2}" srcId="{DC96B396-15B6-4554-8337-5B8CBB7CE6C3}" destId="{BE53084F-5376-4A32-8D81-45A53BB18450}" srcOrd="1" destOrd="0" parTransId="{26FB430B-2C3A-4684-9DDE-7BCA391B04BC}" sibTransId="{D29A414A-E7BA-4522-B9B9-134E89D78870}"/>
    <dgm:cxn modelId="{82A62CAA-9DD1-4007-BD3B-519333042F37}" type="presParOf" srcId="{22C689F6-E974-4151-B276-532EB0AA2E44}" destId="{2A6D7279-234E-416A-A2BA-47E66F081B7B}" srcOrd="0" destOrd="0" presId="urn:microsoft.com/office/officeart/2018/5/layout/IconCircleLabelList"/>
    <dgm:cxn modelId="{349A5DE3-D80A-45C4-97D8-D21995402134}" type="presParOf" srcId="{2A6D7279-234E-416A-A2BA-47E66F081B7B}" destId="{7CB16A87-0F39-4AA9-A6DF-BDDC64F54A72}" srcOrd="0" destOrd="0" presId="urn:microsoft.com/office/officeart/2018/5/layout/IconCircleLabelList"/>
    <dgm:cxn modelId="{B829D119-C864-4556-A2C7-950D6A3F7FB6}" type="presParOf" srcId="{2A6D7279-234E-416A-A2BA-47E66F081B7B}" destId="{F85AE67E-B122-43F6-96DB-9C374117A5D2}" srcOrd="1" destOrd="0" presId="urn:microsoft.com/office/officeart/2018/5/layout/IconCircleLabelList"/>
    <dgm:cxn modelId="{D983B497-31D5-4B41-B275-5A865B1248CD}" type="presParOf" srcId="{2A6D7279-234E-416A-A2BA-47E66F081B7B}" destId="{B2AEF707-90D0-44A9-8B51-E9E765C089AE}" srcOrd="2" destOrd="0" presId="urn:microsoft.com/office/officeart/2018/5/layout/IconCircleLabelList"/>
    <dgm:cxn modelId="{1175397F-7681-4249-A866-A54D6E9058CC}" type="presParOf" srcId="{2A6D7279-234E-416A-A2BA-47E66F081B7B}" destId="{39408A17-A333-4466-98E7-85C44ED5E5F5}" srcOrd="3" destOrd="0" presId="urn:microsoft.com/office/officeart/2018/5/layout/IconCircleLabelList"/>
    <dgm:cxn modelId="{6D11DEE5-6DF3-4BCE-8CB6-0B0EC1522EB1}" type="presParOf" srcId="{22C689F6-E974-4151-B276-532EB0AA2E44}" destId="{3021EB7A-6E97-440E-AA94-04A862E1EBAC}" srcOrd="1" destOrd="0" presId="urn:microsoft.com/office/officeart/2018/5/layout/IconCircleLabelList"/>
    <dgm:cxn modelId="{F8941FB1-2DAD-4F7A-97E9-8CEA988C942F}" type="presParOf" srcId="{22C689F6-E974-4151-B276-532EB0AA2E44}" destId="{C078A800-FF5E-4081-B21F-D9458FA905A8}" srcOrd="2" destOrd="0" presId="urn:microsoft.com/office/officeart/2018/5/layout/IconCircleLabelList"/>
    <dgm:cxn modelId="{7100430E-9010-4000-9041-9635001745B7}" type="presParOf" srcId="{C078A800-FF5E-4081-B21F-D9458FA905A8}" destId="{5BCF4976-E289-4D30-B4E3-4D2CCCE13AB0}" srcOrd="0" destOrd="0" presId="urn:microsoft.com/office/officeart/2018/5/layout/IconCircleLabelList"/>
    <dgm:cxn modelId="{623B865B-2C41-4A58-A82D-9A03F0401B3D}" type="presParOf" srcId="{C078A800-FF5E-4081-B21F-D9458FA905A8}" destId="{1C8183EF-5FF1-4D63-984B-812B290A12F2}" srcOrd="1" destOrd="0" presId="urn:microsoft.com/office/officeart/2018/5/layout/IconCircleLabelList"/>
    <dgm:cxn modelId="{77845B1B-C216-4071-A0A6-DC3767756275}" type="presParOf" srcId="{C078A800-FF5E-4081-B21F-D9458FA905A8}" destId="{472F9489-55BB-4783-8397-19DA09749BE0}" srcOrd="2" destOrd="0" presId="urn:microsoft.com/office/officeart/2018/5/layout/IconCircleLabelList"/>
    <dgm:cxn modelId="{CD2CD4F4-AF58-438D-A8A4-9AF5E85615EF}" type="presParOf" srcId="{C078A800-FF5E-4081-B21F-D9458FA905A8}" destId="{F306A254-DAA3-4071-B269-286938BE105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B1DB6C-7E24-4596-9CF8-1FC11D62A28D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8F8ADDA-1C08-439E-ADD8-6486E95078F7}">
      <dgm:prSet/>
      <dgm:spPr/>
      <dgm:t>
        <a:bodyPr/>
        <a:lstStyle/>
        <a:p>
          <a:r>
            <a:rPr lang="pl-PL" dirty="0"/>
            <a:t>Zasady dotyczące bezpiecznych relacji między małoletnim       a personelem organizacji</a:t>
          </a:r>
          <a:endParaRPr lang="en-US" dirty="0"/>
        </a:p>
      </dgm:t>
    </dgm:pt>
    <dgm:pt modelId="{98DD9789-182D-4AA2-B2DE-CAC1078A8F05}" type="parTrans" cxnId="{EC79EF61-4EC1-4B1D-ADB1-16C0127B03F8}">
      <dgm:prSet/>
      <dgm:spPr/>
      <dgm:t>
        <a:bodyPr/>
        <a:lstStyle/>
        <a:p>
          <a:endParaRPr lang="en-US"/>
        </a:p>
      </dgm:t>
    </dgm:pt>
    <dgm:pt modelId="{A775C282-5E07-4E56-B9ED-9F8B7E71C0F6}" type="sibTrans" cxnId="{EC79EF61-4EC1-4B1D-ADB1-16C0127B03F8}">
      <dgm:prSet/>
      <dgm:spPr/>
      <dgm:t>
        <a:bodyPr/>
        <a:lstStyle/>
        <a:p>
          <a:endParaRPr lang="en-US"/>
        </a:p>
      </dgm:t>
    </dgm:pt>
    <dgm:pt modelId="{ECA7884B-A16B-4DD8-B146-897EB41B5A61}">
      <dgm:prSet/>
      <dgm:spPr/>
      <dgm:t>
        <a:bodyPr/>
        <a:lstStyle/>
        <a:p>
          <a:r>
            <a:rPr lang="pl-PL"/>
            <a:t>Zasady i procedura podejmowania interwencji w sytuacji podejrzenia krzywdzenia lub posiadania informacji o krzywdzeniu małoletniego</a:t>
          </a:r>
          <a:endParaRPr lang="en-US"/>
        </a:p>
      </dgm:t>
    </dgm:pt>
    <dgm:pt modelId="{1F1705A6-68B2-481E-8B96-7318FCD001B4}" type="parTrans" cxnId="{D3638378-0D0C-4736-9723-30FC47E28E8C}">
      <dgm:prSet/>
      <dgm:spPr/>
      <dgm:t>
        <a:bodyPr/>
        <a:lstStyle/>
        <a:p>
          <a:endParaRPr lang="en-US"/>
        </a:p>
      </dgm:t>
    </dgm:pt>
    <dgm:pt modelId="{20AFF795-9F30-437D-9E9D-F49D316CB34E}" type="sibTrans" cxnId="{D3638378-0D0C-4736-9723-30FC47E28E8C}">
      <dgm:prSet/>
      <dgm:spPr/>
      <dgm:t>
        <a:bodyPr/>
        <a:lstStyle/>
        <a:p>
          <a:endParaRPr lang="en-US"/>
        </a:p>
      </dgm:t>
    </dgm:pt>
    <dgm:pt modelId="{C1DC6D0A-A7FF-42C8-9232-C5673E95F076}">
      <dgm:prSet/>
      <dgm:spPr/>
      <dgm:t>
        <a:bodyPr/>
        <a:lstStyle/>
        <a:p>
          <a:r>
            <a:rPr lang="pl-PL" dirty="0"/>
            <a:t>Procedura składania zawiadomień               o podejrzeniu popełnienia przestępstwa na szkodę małoletniego</a:t>
          </a:r>
          <a:endParaRPr lang="en-US" dirty="0"/>
        </a:p>
      </dgm:t>
    </dgm:pt>
    <dgm:pt modelId="{4EAAC761-A1E5-40FA-9E14-0AB81DB72A16}" type="parTrans" cxnId="{DDEC2620-2330-4A85-9976-FE04553B5CF2}">
      <dgm:prSet/>
      <dgm:spPr/>
      <dgm:t>
        <a:bodyPr/>
        <a:lstStyle/>
        <a:p>
          <a:endParaRPr lang="en-US"/>
        </a:p>
      </dgm:t>
    </dgm:pt>
    <dgm:pt modelId="{8322D92E-BD1B-489D-9BC3-4FF58FD171A3}" type="sibTrans" cxnId="{DDEC2620-2330-4A85-9976-FE04553B5CF2}">
      <dgm:prSet/>
      <dgm:spPr/>
      <dgm:t>
        <a:bodyPr/>
        <a:lstStyle/>
        <a:p>
          <a:endParaRPr lang="en-US"/>
        </a:p>
      </dgm:t>
    </dgm:pt>
    <dgm:pt modelId="{EC9B9133-4280-4C9F-9BEC-F58E317E6634}">
      <dgm:prSet/>
      <dgm:spPr/>
      <dgm:t>
        <a:bodyPr/>
        <a:lstStyle/>
        <a:p>
          <a:r>
            <a:rPr lang="pl-PL" dirty="0"/>
            <a:t>Zasady przeglądu           i aktualizacji standardów</a:t>
          </a:r>
          <a:endParaRPr lang="en-US" dirty="0"/>
        </a:p>
      </dgm:t>
    </dgm:pt>
    <dgm:pt modelId="{4C7D2B47-81CD-4589-A850-813365A96371}" type="parTrans" cxnId="{90F39C8E-14BA-4CDD-A52B-3F9B6DBFCEEE}">
      <dgm:prSet/>
      <dgm:spPr/>
      <dgm:t>
        <a:bodyPr/>
        <a:lstStyle/>
        <a:p>
          <a:endParaRPr lang="en-US"/>
        </a:p>
      </dgm:t>
    </dgm:pt>
    <dgm:pt modelId="{CB48D231-A573-468D-A2FD-92CA7783A06D}" type="sibTrans" cxnId="{90F39C8E-14BA-4CDD-A52B-3F9B6DBFCEEE}">
      <dgm:prSet/>
      <dgm:spPr/>
      <dgm:t>
        <a:bodyPr/>
        <a:lstStyle/>
        <a:p>
          <a:endParaRPr lang="en-US"/>
        </a:p>
      </dgm:t>
    </dgm:pt>
    <dgm:pt modelId="{3DC13F12-B4AB-5D4B-B406-41C80E8FCA18}" type="pres">
      <dgm:prSet presAssocID="{A5B1DB6C-7E24-4596-9CF8-1FC11D62A28D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E90B8CF-FB37-A848-99D0-46CEE82893B4}" type="pres">
      <dgm:prSet presAssocID="{A5B1DB6C-7E24-4596-9CF8-1FC11D62A28D}" presName="diamond" presStyleLbl="bgShp" presStyleIdx="0" presStyleCnt="1"/>
      <dgm:spPr/>
    </dgm:pt>
    <dgm:pt modelId="{725B0685-2728-C443-A9DB-63BFD17191FA}" type="pres">
      <dgm:prSet presAssocID="{A5B1DB6C-7E24-4596-9CF8-1FC11D62A28D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CC49CAD-F1D9-4543-82D7-51BD683B091A}" type="pres">
      <dgm:prSet presAssocID="{A5B1DB6C-7E24-4596-9CF8-1FC11D62A28D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E502262-F442-174E-A838-DCEB6504F928}" type="pres">
      <dgm:prSet presAssocID="{A5B1DB6C-7E24-4596-9CF8-1FC11D62A28D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A0E376B-8569-DA48-A3A3-C551E2214974}" type="pres">
      <dgm:prSet presAssocID="{A5B1DB6C-7E24-4596-9CF8-1FC11D62A28D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3751D02-FA3C-984A-B83E-500431C21F3A}" type="presOf" srcId="{C1DC6D0A-A7FF-42C8-9232-C5673E95F076}" destId="{1E502262-F442-174E-A838-DCEB6504F928}" srcOrd="0" destOrd="0" presId="urn:microsoft.com/office/officeart/2005/8/layout/matrix3"/>
    <dgm:cxn modelId="{AD7C03AC-82E3-8041-871E-5596203263AD}" type="presOf" srcId="{78F8ADDA-1C08-439E-ADD8-6486E95078F7}" destId="{725B0685-2728-C443-A9DB-63BFD17191FA}" srcOrd="0" destOrd="0" presId="urn:microsoft.com/office/officeart/2005/8/layout/matrix3"/>
    <dgm:cxn modelId="{D4F1E837-073B-A446-BB04-7FA50072761F}" type="presOf" srcId="{A5B1DB6C-7E24-4596-9CF8-1FC11D62A28D}" destId="{3DC13F12-B4AB-5D4B-B406-41C80E8FCA18}" srcOrd="0" destOrd="0" presId="urn:microsoft.com/office/officeart/2005/8/layout/matrix3"/>
    <dgm:cxn modelId="{EC79EF61-4EC1-4B1D-ADB1-16C0127B03F8}" srcId="{A5B1DB6C-7E24-4596-9CF8-1FC11D62A28D}" destId="{78F8ADDA-1C08-439E-ADD8-6486E95078F7}" srcOrd="0" destOrd="0" parTransId="{98DD9789-182D-4AA2-B2DE-CAC1078A8F05}" sibTransId="{A775C282-5E07-4E56-B9ED-9F8B7E71C0F6}"/>
    <dgm:cxn modelId="{986A5049-85DF-C941-B5B2-B327C62E1AEB}" type="presOf" srcId="{ECA7884B-A16B-4DD8-B146-897EB41B5A61}" destId="{1CC49CAD-F1D9-4543-82D7-51BD683B091A}" srcOrd="0" destOrd="0" presId="urn:microsoft.com/office/officeart/2005/8/layout/matrix3"/>
    <dgm:cxn modelId="{D3638378-0D0C-4736-9723-30FC47E28E8C}" srcId="{A5B1DB6C-7E24-4596-9CF8-1FC11D62A28D}" destId="{ECA7884B-A16B-4DD8-B146-897EB41B5A61}" srcOrd="1" destOrd="0" parTransId="{1F1705A6-68B2-481E-8B96-7318FCD001B4}" sibTransId="{20AFF795-9F30-437D-9E9D-F49D316CB34E}"/>
    <dgm:cxn modelId="{DDEC2620-2330-4A85-9976-FE04553B5CF2}" srcId="{A5B1DB6C-7E24-4596-9CF8-1FC11D62A28D}" destId="{C1DC6D0A-A7FF-42C8-9232-C5673E95F076}" srcOrd="2" destOrd="0" parTransId="{4EAAC761-A1E5-40FA-9E14-0AB81DB72A16}" sibTransId="{8322D92E-BD1B-489D-9BC3-4FF58FD171A3}"/>
    <dgm:cxn modelId="{90F39C8E-14BA-4CDD-A52B-3F9B6DBFCEEE}" srcId="{A5B1DB6C-7E24-4596-9CF8-1FC11D62A28D}" destId="{EC9B9133-4280-4C9F-9BEC-F58E317E6634}" srcOrd="3" destOrd="0" parTransId="{4C7D2B47-81CD-4589-A850-813365A96371}" sibTransId="{CB48D231-A573-468D-A2FD-92CA7783A06D}"/>
    <dgm:cxn modelId="{2FDCB46F-42D9-E044-981E-52B2346892A0}" type="presOf" srcId="{EC9B9133-4280-4C9F-9BEC-F58E317E6634}" destId="{3A0E376B-8569-DA48-A3A3-C551E2214974}" srcOrd="0" destOrd="0" presId="urn:microsoft.com/office/officeart/2005/8/layout/matrix3"/>
    <dgm:cxn modelId="{8531CE42-7D8F-8F4A-A5B4-520CC42E63D8}" type="presParOf" srcId="{3DC13F12-B4AB-5D4B-B406-41C80E8FCA18}" destId="{0E90B8CF-FB37-A848-99D0-46CEE82893B4}" srcOrd="0" destOrd="0" presId="urn:microsoft.com/office/officeart/2005/8/layout/matrix3"/>
    <dgm:cxn modelId="{D15BC32C-88AD-7243-9105-A9A6EFDCFDBE}" type="presParOf" srcId="{3DC13F12-B4AB-5D4B-B406-41C80E8FCA18}" destId="{725B0685-2728-C443-A9DB-63BFD17191FA}" srcOrd="1" destOrd="0" presId="urn:microsoft.com/office/officeart/2005/8/layout/matrix3"/>
    <dgm:cxn modelId="{D75F2DA0-BFFC-314B-960A-E385337EAD34}" type="presParOf" srcId="{3DC13F12-B4AB-5D4B-B406-41C80E8FCA18}" destId="{1CC49CAD-F1D9-4543-82D7-51BD683B091A}" srcOrd="2" destOrd="0" presId="urn:microsoft.com/office/officeart/2005/8/layout/matrix3"/>
    <dgm:cxn modelId="{F20FF554-53BF-C346-B47B-CA996F5795E9}" type="presParOf" srcId="{3DC13F12-B4AB-5D4B-B406-41C80E8FCA18}" destId="{1E502262-F442-174E-A838-DCEB6504F928}" srcOrd="3" destOrd="0" presId="urn:microsoft.com/office/officeart/2005/8/layout/matrix3"/>
    <dgm:cxn modelId="{C3318675-A7E6-B14B-814D-B71D4A0421E4}" type="presParOf" srcId="{3DC13F12-B4AB-5D4B-B406-41C80E8FCA18}" destId="{3A0E376B-8569-DA48-A3A3-C551E221497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2AF47-3B0A-4873-AA8D-1D86BDC93A1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5BAB51D-E38F-4C27-9640-F5B4DBC5BEBE}">
      <dgm:prSet/>
      <dgm:spPr/>
      <dgm:t>
        <a:bodyPr/>
        <a:lstStyle/>
        <a:p>
          <a:r>
            <a:rPr lang="pl-PL"/>
            <a:t>Kontrola sprawowana przez wójta, burmistrza, prezydenta, starostę, marszałka województwa oraz Państwową Inspekcję Pracy</a:t>
          </a:r>
          <a:endParaRPr lang="en-US"/>
        </a:p>
      </dgm:t>
    </dgm:pt>
    <dgm:pt modelId="{49D9FD2C-7742-4C83-9E2B-131DDEF30F7C}" type="parTrans" cxnId="{A24A5B6B-4DBD-4762-AB8E-FA7769C843DB}">
      <dgm:prSet/>
      <dgm:spPr/>
      <dgm:t>
        <a:bodyPr/>
        <a:lstStyle/>
        <a:p>
          <a:endParaRPr lang="en-US"/>
        </a:p>
      </dgm:t>
    </dgm:pt>
    <dgm:pt modelId="{39E37239-C9BD-41DE-9EE0-5A86786408B7}" type="sibTrans" cxnId="{A24A5B6B-4DBD-4762-AB8E-FA7769C843DB}">
      <dgm:prSet/>
      <dgm:spPr/>
      <dgm:t>
        <a:bodyPr/>
        <a:lstStyle/>
        <a:p>
          <a:endParaRPr lang="en-US"/>
        </a:p>
      </dgm:t>
    </dgm:pt>
    <dgm:pt modelId="{563645B0-C131-4F91-A0BA-E9DA8D6E9EF4}">
      <dgm:prSet/>
      <dgm:spPr/>
      <dgm:t>
        <a:bodyPr/>
        <a:lstStyle/>
        <a:p>
          <a:r>
            <a:rPr lang="pl-PL"/>
            <a:t>Kontrolujący w ramach kontroli jest uprawniony do wstępu na teren, żądania pisemnych lub ustnych informacji niezbędnych do przeprowadzenia kontroli, żądania okazania dokumentów i udostępniania wszelkich danych mających związek z zakresem kontroli</a:t>
          </a:r>
          <a:endParaRPr lang="en-US"/>
        </a:p>
      </dgm:t>
    </dgm:pt>
    <dgm:pt modelId="{068E0D5D-7F45-44F7-9329-E2B4A51A08FF}" type="parTrans" cxnId="{B8FAFFFE-BAF2-42DA-9899-90614741314E}">
      <dgm:prSet/>
      <dgm:spPr/>
      <dgm:t>
        <a:bodyPr/>
        <a:lstStyle/>
        <a:p>
          <a:endParaRPr lang="en-US"/>
        </a:p>
      </dgm:t>
    </dgm:pt>
    <dgm:pt modelId="{B995D4D6-B377-4742-9E69-A4EA442D7EC9}" type="sibTrans" cxnId="{B8FAFFFE-BAF2-42DA-9899-90614741314E}">
      <dgm:prSet/>
      <dgm:spPr/>
      <dgm:t>
        <a:bodyPr/>
        <a:lstStyle/>
        <a:p>
          <a:endParaRPr lang="en-US"/>
        </a:p>
      </dgm:t>
    </dgm:pt>
    <dgm:pt modelId="{51A02701-FB58-4713-BDE4-8FCD46C0D5C9}">
      <dgm:prSet/>
      <dgm:spPr/>
      <dgm:t>
        <a:bodyPr/>
        <a:lstStyle/>
        <a:p>
          <a:r>
            <a:rPr lang="pl-PL"/>
            <a:t>Jeżeli w wyniku kontroli zostanie stwierdzone naruszenie przez kontrolowany podmiot przepisów organy mają obowiązek niezwłocznego powiadomienia Policji lub prokuratury                                                                                 </a:t>
          </a:r>
          <a:endParaRPr lang="en-US"/>
        </a:p>
      </dgm:t>
    </dgm:pt>
    <dgm:pt modelId="{D3AAD261-6AFE-4374-9755-D7B62DDE4992}" type="parTrans" cxnId="{1A76BCB0-CC90-4397-9B92-8B114F6CD6E1}">
      <dgm:prSet/>
      <dgm:spPr/>
      <dgm:t>
        <a:bodyPr/>
        <a:lstStyle/>
        <a:p>
          <a:endParaRPr lang="en-US"/>
        </a:p>
      </dgm:t>
    </dgm:pt>
    <dgm:pt modelId="{56478278-A9F2-4C9D-B708-F5E2073DD5C0}" type="sibTrans" cxnId="{1A76BCB0-CC90-4397-9B92-8B114F6CD6E1}">
      <dgm:prSet/>
      <dgm:spPr/>
      <dgm:t>
        <a:bodyPr/>
        <a:lstStyle/>
        <a:p>
          <a:endParaRPr lang="en-US"/>
        </a:p>
      </dgm:t>
    </dgm:pt>
    <dgm:pt modelId="{C86CF650-9370-497E-BBDC-9DA4DBF2A611}" type="pres">
      <dgm:prSet presAssocID="{B662AF47-3B0A-4873-AA8D-1D86BDC93A1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33E87BC-824B-4E35-9938-EFDEB27E1496}" type="pres">
      <dgm:prSet presAssocID="{05BAB51D-E38F-4C27-9640-F5B4DBC5BEBE}" presName="compNode" presStyleCnt="0"/>
      <dgm:spPr/>
    </dgm:pt>
    <dgm:pt modelId="{82E13548-35CC-4FDC-9031-5F3D5D1983ED}" type="pres">
      <dgm:prSet presAssocID="{05BAB51D-E38F-4C27-9640-F5B4DBC5BEBE}" presName="bgRect" presStyleLbl="bgShp" presStyleIdx="0" presStyleCnt="3"/>
      <dgm:spPr/>
    </dgm:pt>
    <dgm:pt modelId="{F9C9CA56-E18A-4BAF-8A2C-209E69BE30DF}" type="pres">
      <dgm:prSet presAssocID="{05BAB51D-E38F-4C27-9640-F5B4DBC5BEB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558817DE-0DE7-4445-8861-C37F910BB553}" type="pres">
      <dgm:prSet presAssocID="{05BAB51D-E38F-4C27-9640-F5B4DBC5BEBE}" presName="spaceRect" presStyleCnt="0"/>
      <dgm:spPr/>
    </dgm:pt>
    <dgm:pt modelId="{687FBD1E-7D9E-4ED7-9264-DDD57B579DAA}" type="pres">
      <dgm:prSet presAssocID="{05BAB51D-E38F-4C27-9640-F5B4DBC5BEBE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AFB1777B-FAB7-4320-A842-3168893971E8}" type="pres">
      <dgm:prSet presAssocID="{39E37239-C9BD-41DE-9EE0-5A86786408B7}" presName="sibTrans" presStyleCnt="0"/>
      <dgm:spPr/>
    </dgm:pt>
    <dgm:pt modelId="{58C51185-F49D-4BD7-88E1-74404103ED14}" type="pres">
      <dgm:prSet presAssocID="{563645B0-C131-4F91-A0BA-E9DA8D6E9EF4}" presName="compNode" presStyleCnt="0"/>
      <dgm:spPr/>
    </dgm:pt>
    <dgm:pt modelId="{53A5B9B2-C0FA-4CA0-BC9D-C37BAA1823B2}" type="pres">
      <dgm:prSet presAssocID="{563645B0-C131-4F91-A0BA-E9DA8D6E9EF4}" presName="bgRect" presStyleLbl="bgShp" presStyleIdx="1" presStyleCnt="3"/>
      <dgm:spPr/>
    </dgm:pt>
    <dgm:pt modelId="{02988BF6-8308-4093-84AB-D195E6D9A65F}" type="pres">
      <dgm:prSet presAssocID="{563645B0-C131-4F91-A0BA-E9DA8D6E9EF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65E8600A-5F92-465F-817F-4427BD5EEC35}" type="pres">
      <dgm:prSet presAssocID="{563645B0-C131-4F91-A0BA-E9DA8D6E9EF4}" presName="spaceRect" presStyleCnt="0"/>
      <dgm:spPr/>
    </dgm:pt>
    <dgm:pt modelId="{88041FF6-BCBB-4C65-A296-1C0B2EB103C8}" type="pres">
      <dgm:prSet presAssocID="{563645B0-C131-4F91-A0BA-E9DA8D6E9EF4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7F86090C-77F1-43F8-A71D-608B2C13A5F9}" type="pres">
      <dgm:prSet presAssocID="{B995D4D6-B377-4742-9E69-A4EA442D7EC9}" presName="sibTrans" presStyleCnt="0"/>
      <dgm:spPr/>
    </dgm:pt>
    <dgm:pt modelId="{B323AD31-257F-4D81-8FF7-D8163C6F4A40}" type="pres">
      <dgm:prSet presAssocID="{51A02701-FB58-4713-BDE4-8FCD46C0D5C9}" presName="compNode" presStyleCnt="0"/>
      <dgm:spPr/>
    </dgm:pt>
    <dgm:pt modelId="{FAE6A310-1B04-4090-AA1F-8A3783B352F8}" type="pres">
      <dgm:prSet presAssocID="{51A02701-FB58-4713-BDE4-8FCD46C0D5C9}" presName="bgRect" presStyleLbl="bgShp" presStyleIdx="2" presStyleCnt="3"/>
      <dgm:spPr/>
    </dgm:pt>
    <dgm:pt modelId="{C12A0CE5-186C-488B-A985-F34401615189}" type="pres">
      <dgm:prSet presAssocID="{51A02701-FB58-4713-BDE4-8FCD46C0D5C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strzeżenie"/>
        </a:ext>
      </dgm:extLst>
    </dgm:pt>
    <dgm:pt modelId="{DD3728BB-D0A1-4CF7-985D-0BA852A267A2}" type="pres">
      <dgm:prSet presAssocID="{51A02701-FB58-4713-BDE4-8FCD46C0D5C9}" presName="spaceRect" presStyleCnt="0"/>
      <dgm:spPr/>
    </dgm:pt>
    <dgm:pt modelId="{C28EE160-BAB3-4D34-90E8-71A2767D45D0}" type="pres">
      <dgm:prSet presAssocID="{51A02701-FB58-4713-BDE4-8FCD46C0D5C9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A24A5B6B-4DBD-4762-AB8E-FA7769C843DB}" srcId="{B662AF47-3B0A-4873-AA8D-1D86BDC93A1F}" destId="{05BAB51D-E38F-4C27-9640-F5B4DBC5BEBE}" srcOrd="0" destOrd="0" parTransId="{49D9FD2C-7742-4C83-9E2B-131DDEF30F7C}" sibTransId="{39E37239-C9BD-41DE-9EE0-5A86786408B7}"/>
    <dgm:cxn modelId="{B8FAFFFE-BAF2-42DA-9899-90614741314E}" srcId="{B662AF47-3B0A-4873-AA8D-1D86BDC93A1F}" destId="{563645B0-C131-4F91-A0BA-E9DA8D6E9EF4}" srcOrd="1" destOrd="0" parTransId="{068E0D5D-7F45-44F7-9329-E2B4A51A08FF}" sibTransId="{B995D4D6-B377-4742-9E69-A4EA442D7EC9}"/>
    <dgm:cxn modelId="{673E6234-4735-4D11-A49A-497797C42D0B}" type="presOf" srcId="{05BAB51D-E38F-4C27-9640-F5B4DBC5BEBE}" destId="{687FBD1E-7D9E-4ED7-9264-DDD57B579DAA}" srcOrd="0" destOrd="0" presId="urn:microsoft.com/office/officeart/2018/2/layout/IconVerticalSolidList"/>
    <dgm:cxn modelId="{F0C2D376-CD6C-40A0-866A-793F766CC559}" type="presOf" srcId="{B662AF47-3B0A-4873-AA8D-1D86BDC93A1F}" destId="{C86CF650-9370-497E-BBDC-9DA4DBF2A611}" srcOrd="0" destOrd="0" presId="urn:microsoft.com/office/officeart/2018/2/layout/IconVerticalSolidList"/>
    <dgm:cxn modelId="{25037ACD-5932-4546-AE6E-22AB618BFC53}" type="presOf" srcId="{51A02701-FB58-4713-BDE4-8FCD46C0D5C9}" destId="{C28EE160-BAB3-4D34-90E8-71A2767D45D0}" srcOrd="0" destOrd="0" presId="urn:microsoft.com/office/officeart/2018/2/layout/IconVerticalSolidList"/>
    <dgm:cxn modelId="{1A76BCB0-CC90-4397-9B92-8B114F6CD6E1}" srcId="{B662AF47-3B0A-4873-AA8D-1D86BDC93A1F}" destId="{51A02701-FB58-4713-BDE4-8FCD46C0D5C9}" srcOrd="2" destOrd="0" parTransId="{D3AAD261-6AFE-4374-9755-D7B62DDE4992}" sibTransId="{56478278-A9F2-4C9D-B708-F5E2073DD5C0}"/>
    <dgm:cxn modelId="{07367945-1A71-4D19-90E9-FAD3DB9D86A9}" type="presOf" srcId="{563645B0-C131-4F91-A0BA-E9DA8D6E9EF4}" destId="{88041FF6-BCBB-4C65-A296-1C0B2EB103C8}" srcOrd="0" destOrd="0" presId="urn:microsoft.com/office/officeart/2018/2/layout/IconVerticalSolidList"/>
    <dgm:cxn modelId="{2BF2B22F-6B0B-4959-8034-7D0C91C81B1A}" type="presParOf" srcId="{C86CF650-9370-497E-BBDC-9DA4DBF2A611}" destId="{033E87BC-824B-4E35-9938-EFDEB27E1496}" srcOrd="0" destOrd="0" presId="urn:microsoft.com/office/officeart/2018/2/layout/IconVerticalSolidList"/>
    <dgm:cxn modelId="{284578C7-54EA-4B31-9A3F-60D0D4058CD0}" type="presParOf" srcId="{033E87BC-824B-4E35-9938-EFDEB27E1496}" destId="{82E13548-35CC-4FDC-9031-5F3D5D1983ED}" srcOrd="0" destOrd="0" presId="urn:microsoft.com/office/officeart/2018/2/layout/IconVerticalSolidList"/>
    <dgm:cxn modelId="{094365D1-DABD-4ED7-A869-AE27F0873890}" type="presParOf" srcId="{033E87BC-824B-4E35-9938-EFDEB27E1496}" destId="{F9C9CA56-E18A-4BAF-8A2C-209E69BE30DF}" srcOrd="1" destOrd="0" presId="urn:microsoft.com/office/officeart/2018/2/layout/IconVerticalSolidList"/>
    <dgm:cxn modelId="{5FFA40F2-8D85-4948-8FC5-3AD28C0F3FA6}" type="presParOf" srcId="{033E87BC-824B-4E35-9938-EFDEB27E1496}" destId="{558817DE-0DE7-4445-8861-C37F910BB553}" srcOrd="2" destOrd="0" presId="urn:microsoft.com/office/officeart/2018/2/layout/IconVerticalSolidList"/>
    <dgm:cxn modelId="{D98A60F2-820F-4B7C-BF0F-B2F530CDA870}" type="presParOf" srcId="{033E87BC-824B-4E35-9938-EFDEB27E1496}" destId="{687FBD1E-7D9E-4ED7-9264-DDD57B579DAA}" srcOrd="3" destOrd="0" presId="urn:microsoft.com/office/officeart/2018/2/layout/IconVerticalSolidList"/>
    <dgm:cxn modelId="{CD43BB51-94BE-4A31-B479-00BB609CA9F5}" type="presParOf" srcId="{C86CF650-9370-497E-BBDC-9DA4DBF2A611}" destId="{AFB1777B-FAB7-4320-A842-3168893971E8}" srcOrd="1" destOrd="0" presId="urn:microsoft.com/office/officeart/2018/2/layout/IconVerticalSolidList"/>
    <dgm:cxn modelId="{99A53DCD-9F92-4868-8538-B115B6C6BA6B}" type="presParOf" srcId="{C86CF650-9370-497E-BBDC-9DA4DBF2A611}" destId="{58C51185-F49D-4BD7-88E1-74404103ED14}" srcOrd="2" destOrd="0" presId="urn:microsoft.com/office/officeart/2018/2/layout/IconVerticalSolidList"/>
    <dgm:cxn modelId="{28531C2F-7BA4-453B-92E6-0644FD56CE55}" type="presParOf" srcId="{58C51185-F49D-4BD7-88E1-74404103ED14}" destId="{53A5B9B2-C0FA-4CA0-BC9D-C37BAA1823B2}" srcOrd="0" destOrd="0" presId="urn:microsoft.com/office/officeart/2018/2/layout/IconVerticalSolidList"/>
    <dgm:cxn modelId="{A5530E91-FEB5-410D-840A-FC0D7D496D7E}" type="presParOf" srcId="{58C51185-F49D-4BD7-88E1-74404103ED14}" destId="{02988BF6-8308-4093-84AB-D195E6D9A65F}" srcOrd="1" destOrd="0" presId="urn:microsoft.com/office/officeart/2018/2/layout/IconVerticalSolidList"/>
    <dgm:cxn modelId="{323D7DC6-877D-4E53-9123-A2C5CD237846}" type="presParOf" srcId="{58C51185-F49D-4BD7-88E1-74404103ED14}" destId="{65E8600A-5F92-465F-817F-4427BD5EEC35}" srcOrd="2" destOrd="0" presId="urn:microsoft.com/office/officeart/2018/2/layout/IconVerticalSolidList"/>
    <dgm:cxn modelId="{C177E059-A370-4120-B9A8-88C1A2FF8654}" type="presParOf" srcId="{58C51185-F49D-4BD7-88E1-74404103ED14}" destId="{88041FF6-BCBB-4C65-A296-1C0B2EB103C8}" srcOrd="3" destOrd="0" presId="urn:microsoft.com/office/officeart/2018/2/layout/IconVerticalSolidList"/>
    <dgm:cxn modelId="{7677AD85-3527-45CA-919B-2E50777DB5D9}" type="presParOf" srcId="{C86CF650-9370-497E-BBDC-9DA4DBF2A611}" destId="{7F86090C-77F1-43F8-A71D-608B2C13A5F9}" srcOrd="3" destOrd="0" presId="urn:microsoft.com/office/officeart/2018/2/layout/IconVerticalSolidList"/>
    <dgm:cxn modelId="{0F08F6FA-C3D3-453A-A2BD-3446C920EB9D}" type="presParOf" srcId="{C86CF650-9370-497E-BBDC-9DA4DBF2A611}" destId="{B323AD31-257F-4D81-8FF7-D8163C6F4A40}" srcOrd="4" destOrd="0" presId="urn:microsoft.com/office/officeart/2018/2/layout/IconVerticalSolidList"/>
    <dgm:cxn modelId="{ABECA74C-4B85-414E-A8B1-D70DE9101E4E}" type="presParOf" srcId="{B323AD31-257F-4D81-8FF7-D8163C6F4A40}" destId="{FAE6A310-1B04-4090-AA1F-8A3783B352F8}" srcOrd="0" destOrd="0" presId="urn:microsoft.com/office/officeart/2018/2/layout/IconVerticalSolidList"/>
    <dgm:cxn modelId="{5864DDC3-D076-42E0-96FC-99461068ACD4}" type="presParOf" srcId="{B323AD31-257F-4D81-8FF7-D8163C6F4A40}" destId="{C12A0CE5-186C-488B-A985-F34401615189}" srcOrd="1" destOrd="0" presId="urn:microsoft.com/office/officeart/2018/2/layout/IconVerticalSolidList"/>
    <dgm:cxn modelId="{F7FDBAD6-9061-460F-A25B-68329ABE1A00}" type="presParOf" srcId="{B323AD31-257F-4D81-8FF7-D8163C6F4A40}" destId="{DD3728BB-D0A1-4CF7-985D-0BA852A267A2}" srcOrd="2" destOrd="0" presId="urn:microsoft.com/office/officeart/2018/2/layout/IconVerticalSolidList"/>
    <dgm:cxn modelId="{9382532D-63D6-47AB-BBDB-7134E7E6AF4E}" type="presParOf" srcId="{B323AD31-257F-4D81-8FF7-D8163C6F4A40}" destId="{C28EE160-BAB3-4D34-90E8-71A2767D45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E4E7DA-C2BB-4639-8D7C-BB520692321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4062305-02A6-4323-A4E5-F20F2B1CFD8D}">
      <dgm:prSet/>
      <dgm:spPr/>
      <dgm:t>
        <a:bodyPr/>
        <a:lstStyle/>
        <a:p>
          <a:r>
            <a:rPr lang="pl-PL"/>
            <a:t>Przeprowadzenie podstawowego szkolenia wdrożeniowego on-line</a:t>
          </a:r>
          <a:endParaRPr lang="en-US"/>
        </a:p>
      </dgm:t>
    </dgm:pt>
    <dgm:pt modelId="{8F872EBD-27A3-4B70-8FE1-1E9B1E66C19F}" type="parTrans" cxnId="{2020D672-D8A4-4C49-A8C9-1DCFF9B854EF}">
      <dgm:prSet/>
      <dgm:spPr/>
      <dgm:t>
        <a:bodyPr/>
        <a:lstStyle/>
        <a:p>
          <a:endParaRPr lang="en-US"/>
        </a:p>
      </dgm:t>
    </dgm:pt>
    <dgm:pt modelId="{8946C146-48B9-4E52-9B55-2180740933D0}" type="sibTrans" cxnId="{2020D672-D8A4-4C49-A8C9-1DCFF9B854EF}">
      <dgm:prSet/>
      <dgm:spPr/>
      <dgm:t>
        <a:bodyPr/>
        <a:lstStyle/>
        <a:p>
          <a:endParaRPr lang="en-US"/>
        </a:p>
      </dgm:t>
    </dgm:pt>
    <dgm:pt modelId="{4C7F9BCC-5735-47E0-B13E-F24F7FE4B439}">
      <dgm:prSet/>
      <dgm:spPr/>
      <dgm:t>
        <a:bodyPr/>
        <a:lstStyle/>
        <a:p>
          <a:r>
            <a:rPr lang="pl-PL" dirty="0"/>
            <a:t>Przygotowanie kompletu dokumentów do wdrożenia systemu w organizacji</a:t>
          </a:r>
        </a:p>
        <a:p>
          <a:endParaRPr lang="en-US" dirty="0"/>
        </a:p>
      </dgm:t>
    </dgm:pt>
    <dgm:pt modelId="{58CEFEF3-ACB1-40EF-B85C-BEBA4A9C815C}" type="parTrans" cxnId="{6D86B11B-D9C0-45B8-99D9-E2E5D9957216}">
      <dgm:prSet/>
      <dgm:spPr/>
      <dgm:t>
        <a:bodyPr/>
        <a:lstStyle/>
        <a:p>
          <a:endParaRPr lang="en-US"/>
        </a:p>
      </dgm:t>
    </dgm:pt>
    <dgm:pt modelId="{8E738634-674C-4BE9-AA92-42377C869075}" type="sibTrans" cxnId="{6D86B11B-D9C0-45B8-99D9-E2E5D9957216}">
      <dgm:prSet/>
      <dgm:spPr/>
      <dgm:t>
        <a:bodyPr/>
        <a:lstStyle/>
        <a:p>
          <a:endParaRPr lang="en-US"/>
        </a:p>
      </dgm:t>
    </dgm:pt>
    <dgm:pt modelId="{13502089-13F1-4D73-82F3-C4EE0A18398B}">
      <dgm:prSet/>
      <dgm:spPr/>
      <dgm:t>
        <a:bodyPr/>
        <a:lstStyle/>
        <a:p>
          <a:r>
            <a:rPr lang="pl-PL" dirty="0"/>
            <a:t>Komplet dokumentacji będzie obejmował: wzory oświadczeń oraz klauzul informacyjnych zarówno dla pracowników, pracodawców oraz opiekunów </a:t>
          </a:r>
          <a:endParaRPr lang="en-US" dirty="0"/>
        </a:p>
      </dgm:t>
    </dgm:pt>
    <dgm:pt modelId="{64471CB4-EC51-4991-9B4C-ED3192A52878}" type="parTrans" cxnId="{20018F2A-0C02-411C-B19E-63B0475D3E03}">
      <dgm:prSet/>
      <dgm:spPr/>
      <dgm:t>
        <a:bodyPr/>
        <a:lstStyle/>
        <a:p>
          <a:endParaRPr lang="en-US"/>
        </a:p>
      </dgm:t>
    </dgm:pt>
    <dgm:pt modelId="{554652F8-D62C-4374-8089-D0161C453A7F}" type="sibTrans" cxnId="{20018F2A-0C02-411C-B19E-63B0475D3E03}">
      <dgm:prSet/>
      <dgm:spPr/>
      <dgm:t>
        <a:bodyPr/>
        <a:lstStyle/>
        <a:p>
          <a:endParaRPr lang="en-US"/>
        </a:p>
      </dgm:t>
    </dgm:pt>
    <dgm:pt modelId="{9D3E61BF-5A4E-4A7A-852D-68F6D8156FBA}">
      <dgm:prSet/>
      <dgm:spPr/>
      <dgm:t>
        <a:bodyPr/>
        <a:lstStyle/>
        <a:p>
          <a:r>
            <a:rPr lang="pl-PL" dirty="0"/>
            <a:t>Koszt wdrożenia: 700 PLN netto + VAT</a:t>
          </a:r>
          <a:endParaRPr lang="en-US" dirty="0"/>
        </a:p>
      </dgm:t>
    </dgm:pt>
    <dgm:pt modelId="{5FD3A529-D499-4767-8D0B-2617CD4B6B3F}" type="parTrans" cxnId="{399A43B3-96D8-4255-99A9-CCABDBCBCC80}">
      <dgm:prSet/>
      <dgm:spPr/>
      <dgm:t>
        <a:bodyPr/>
        <a:lstStyle/>
        <a:p>
          <a:endParaRPr lang="en-US"/>
        </a:p>
      </dgm:t>
    </dgm:pt>
    <dgm:pt modelId="{2B50E6E9-8B8A-4926-A7FD-FA4E26E1792B}" type="sibTrans" cxnId="{399A43B3-96D8-4255-99A9-CCABDBCBCC80}">
      <dgm:prSet/>
      <dgm:spPr/>
      <dgm:t>
        <a:bodyPr/>
        <a:lstStyle/>
        <a:p>
          <a:endParaRPr lang="en-US"/>
        </a:p>
      </dgm:t>
    </dgm:pt>
    <dgm:pt modelId="{8EA706EC-8A35-4B1C-B96B-5BB9E4C1D4EE}" type="pres">
      <dgm:prSet presAssocID="{55E4E7DA-C2BB-4639-8D7C-BB520692321C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0D19071-41A9-404E-8EFC-9640A01197AC}" type="pres">
      <dgm:prSet presAssocID="{14062305-02A6-4323-A4E5-F20F2B1CFD8D}" presName="compNode" presStyleCnt="0"/>
      <dgm:spPr/>
    </dgm:pt>
    <dgm:pt modelId="{F93D264B-A907-4803-B8B2-E23F316CEA0B}" type="pres">
      <dgm:prSet presAssocID="{14062305-02A6-4323-A4E5-F20F2B1CFD8D}" presName="bgRect" presStyleLbl="bgShp" presStyleIdx="0" presStyleCnt="4"/>
      <dgm:spPr/>
    </dgm:pt>
    <dgm:pt modelId="{5D4097C7-E987-46CE-997B-56089A3C2089}" type="pres">
      <dgm:prSet presAssocID="{14062305-02A6-4323-A4E5-F20F2B1CFD8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awacz"/>
        </a:ext>
      </dgm:extLst>
    </dgm:pt>
    <dgm:pt modelId="{C10A749E-CF79-44C6-8B48-8655FE3BED20}" type="pres">
      <dgm:prSet presAssocID="{14062305-02A6-4323-A4E5-F20F2B1CFD8D}" presName="spaceRect" presStyleCnt="0"/>
      <dgm:spPr/>
    </dgm:pt>
    <dgm:pt modelId="{8C6866DB-9E8D-4ABC-A0F4-A9CB90BBA4BC}" type="pres">
      <dgm:prSet presAssocID="{14062305-02A6-4323-A4E5-F20F2B1CFD8D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F3D10155-BA05-4B71-9518-0D90DE3E42A1}" type="pres">
      <dgm:prSet presAssocID="{8946C146-48B9-4E52-9B55-2180740933D0}" presName="sibTrans" presStyleCnt="0"/>
      <dgm:spPr/>
    </dgm:pt>
    <dgm:pt modelId="{272917B1-C88D-47C2-968D-B0277F39F6C0}" type="pres">
      <dgm:prSet presAssocID="{4C7F9BCC-5735-47E0-B13E-F24F7FE4B439}" presName="compNode" presStyleCnt="0"/>
      <dgm:spPr/>
    </dgm:pt>
    <dgm:pt modelId="{0E7F4C98-3175-4FB2-B816-2FC9F34F1CAD}" type="pres">
      <dgm:prSet presAssocID="{4C7F9BCC-5735-47E0-B13E-F24F7FE4B439}" presName="bgRect" presStyleLbl="bgShp" presStyleIdx="1" presStyleCnt="4"/>
      <dgm:spPr/>
    </dgm:pt>
    <dgm:pt modelId="{8A532795-705C-4376-A45E-FECEC334E309}" type="pres">
      <dgm:prSet presAssocID="{4C7F9BCC-5735-47E0-B13E-F24F7FE4B43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sta kontrolna"/>
        </a:ext>
      </dgm:extLst>
    </dgm:pt>
    <dgm:pt modelId="{6F2E3BC1-35CD-4FD1-A4AD-B741C62BA136}" type="pres">
      <dgm:prSet presAssocID="{4C7F9BCC-5735-47E0-B13E-F24F7FE4B439}" presName="spaceRect" presStyleCnt="0"/>
      <dgm:spPr/>
    </dgm:pt>
    <dgm:pt modelId="{E2016322-503A-4D80-BF3E-D6219E1BAD69}" type="pres">
      <dgm:prSet presAssocID="{4C7F9BCC-5735-47E0-B13E-F24F7FE4B439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F179440B-FF8C-4D88-BD70-F32DAFF60629}" type="pres">
      <dgm:prSet presAssocID="{8E738634-674C-4BE9-AA92-42377C869075}" presName="sibTrans" presStyleCnt="0"/>
      <dgm:spPr/>
    </dgm:pt>
    <dgm:pt modelId="{89D09A2C-417F-490E-82F6-38652AB5CC2C}" type="pres">
      <dgm:prSet presAssocID="{13502089-13F1-4D73-82F3-C4EE0A18398B}" presName="compNode" presStyleCnt="0"/>
      <dgm:spPr/>
    </dgm:pt>
    <dgm:pt modelId="{106F6E2F-0D44-4EF2-B22A-565A385B0659}" type="pres">
      <dgm:prSet presAssocID="{13502089-13F1-4D73-82F3-C4EE0A18398B}" presName="bgRect" presStyleLbl="bgShp" presStyleIdx="2" presStyleCnt="4"/>
      <dgm:spPr/>
    </dgm:pt>
    <dgm:pt modelId="{0DA793D1-6D54-49B7-97F6-6BF9E58CF15D}" type="pres">
      <dgm:prSet presAssocID="{13502089-13F1-4D73-82F3-C4EE0A18398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E17DA1A4-A4D4-4D49-8849-294970654958}" type="pres">
      <dgm:prSet presAssocID="{13502089-13F1-4D73-82F3-C4EE0A18398B}" presName="spaceRect" presStyleCnt="0"/>
      <dgm:spPr/>
    </dgm:pt>
    <dgm:pt modelId="{2D970ABE-E41F-4AA6-8B53-A613649F07CA}" type="pres">
      <dgm:prSet presAssocID="{13502089-13F1-4D73-82F3-C4EE0A18398B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B5120F20-9AA4-4C6B-947A-0DE5365CA6FC}" type="pres">
      <dgm:prSet presAssocID="{554652F8-D62C-4374-8089-D0161C453A7F}" presName="sibTrans" presStyleCnt="0"/>
      <dgm:spPr/>
    </dgm:pt>
    <dgm:pt modelId="{4DD3B7D2-4688-4700-82C5-FC3AA757A513}" type="pres">
      <dgm:prSet presAssocID="{9D3E61BF-5A4E-4A7A-852D-68F6D8156FBA}" presName="compNode" presStyleCnt="0"/>
      <dgm:spPr/>
    </dgm:pt>
    <dgm:pt modelId="{2EFEC8AE-9F45-4026-914E-98517BC895C4}" type="pres">
      <dgm:prSet presAssocID="{9D3E61BF-5A4E-4A7A-852D-68F6D8156FBA}" presName="bgRect" presStyleLbl="bgShp" presStyleIdx="3" presStyleCnt="4"/>
      <dgm:spPr/>
    </dgm:pt>
    <dgm:pt modelId="{A1F18114-86ED-478D-B4B6-33AC171A3EB7}" type="pres">
      <dgm:prSet presAssocID="{9D3E61BF-5A4E-4A7A-852D-68F6D8156FB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niądze"/>
        </a:ext>
      </dgm:extLst>
    </dgm:pt>
    <dgm:pt modelId="{8523D47E-E657-4912-830E-E63D346D4B3E}" type="pres">
      <dgm:prSet presAssocID="{9D3E61BF-5A4E-4A7A-852D-68F6D8156FBA}" presName="spaceRect" presStyleCnt="0"/>
      <dgm:spPr/>
    </dgm:pt>
    <dgm:pt modelId="{667A8879-CB1B-4812-9551-BBAD46349931}" type="pres">
      <dgm:prSet presAssocID="{9D3E61BF-5A4E-4A7A-852D-68F6D8156FBA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D54820C4-07F1-4B25-AF45-A02B72D373AE}" type="presOf" srcId="{14062305-02A6-4323-A4E5-F20F2B1CFD8D}" destId="{8C6866DB-9E8D-4ABC-A0F4-A9CB90BBA4BC}" srcOrd="0" destOrd="0" presId="urn:microsoft.com/office/officeart/2018/2/layout/IconVerticalSolidList"/>
    <dgm:cxn modelId="{5C928E3A-8E8D-4B31-935B-6EF7B4C1D255}" type="presOf" srcId="{55E4E7DA-C2BB-4639-8D7C-BB520692321C}" destId="{8EA706EC-8A35-4B1C-B96B-5BB9E4C1D4EE}" srcOrd="0" destOrd="0" presId="urn:microsoft.com/office/officeart/2018/2/layout/IconVerticalSolidList"/>
    <dgm:cxn modelId="{19BC074A-5780-4364-9AE3-B4F332B3C4DC}" type="presOf" srcId="{13502089-13F1-4D73-82F3-C4EE0A18398B}" destId="{2D970ABE-E41F-4AA6-8B53-A613649F07CA}" srcOrd="0" destOrd="0" presId="urn:microsoft.com/office/officeart/2018/2/layout/IconVerticalSolidList"/>
    <dgm:cxn modelId="{AB17088E-4274-4049-9A2B-ECA5331D39AF}" type="presOf" srcId="{9D3E61BF-5A4E-4A7A-852D-68F6D8156FBA}" destId="{667A8879-CB1B-4812-9551-BBAD46349931}" srcOrd="0" destOrd="0" presId="urn:microsoft.com/office/officeart/2018/2/layout/IconVerticalSolidList"/>
    <dgm:cxn modelId="{C3FEC2B2-F01F-4E6F-BD5C-E97F8A7C705A}" type="presOf" srcId="{4C7F9BCC-5735-47E0-B13E-F24F7FE4B439}" destId="{E2016322-503A-4D80-BF3E-D6219E1BAD69}" srcOrd="0" destOrd="0" presId="urn:microsoft.com/office/officeart/2018/2/layout/IconVerticalSolidList"/>
    <dgm:cxn modelId="{20018F2A-0C02-411C-B19E-63B0475D3E03}" srcId="{55E4E7DA-C2BB-4639-8D7C-BB520692321C}" destId="{13502089-13F1-4D73-82F3-C4EE0A18398B}" srcOrd="2" destOrd="0" parTransId="{64471CB4-EC51-4991-9B4C-ED3192A52878}" sibTransId="{554652F8-D62C-4374-8089-D0161C453A7F}"/>
    <dgm:cxn modelId="{6D86B11B-D9C0-45B8-99D9-E2E5D9957216}" srcId="{55E4E7DA-C2BB-4639-8D7C-BB520692321C}" destId="{4C7F9BCC-5735-47E0-B13E-F24F7FE4B439}" srcOrd="1" destOrd="0" parTransId="{58CEFEF3-ACB1-40EF-B85C-BEBA4A9C815C}" sibTransId="{8E738634-674C-4BE9-AA92-42377C869075}"/>
    <dgm:cxn modelId="{2020D672-D8A4-4C49-A8C9-1DCFF9B854EF}" srcId="{55E4E7DA-C2BB-4639-8D7C-BB520692321C}" destId="{14062305-02A6-4323-A4E5-F20F2B1CFD8D}" srcOrd="0" destOrd="0" parTransId="{8F872EBD-27A3-4B70-8FE1-1E9B1E66C19F}" sibTransId="{8946C146-48B9-4E52-9B55-2180740933D0}"/>
    <dgm:cxn modelId="{399A43B3-96D8-4255-99A9-CCABDBCBCC80}" srcId="{55E4E7DA-C2BB-4639-8D7C-BB520692321C}" destId="{9D3E61BF-5A4E-4A7A-852D-68F6D8156FBA}" srcOrd="3" destOrd="0" parTransId="{5FD3A529-D499-4767-8D0B-2617CD4B6B3F}" sibTransId="{2B50E6E9-8B8A-4926-A7FD-FA4E26E1792B}"/>
    <dgm:cxn modelId="{65AB5EC9-06BD-41F0-A61D-7275B5B5B741}" type="presParOf" srcId="{8EA706EC-8A35-4B1C-B96B-5BB9E4C1D4EE}" destId="{20D19071-41A9-404E-8EFC-9640A01197AC}" srcOrd="0" destOrd="0" presId="urn:microsoft.com/office/officeart/2018/2/layout/IconVerticalSolidList"/>
    <dgm:cxn modelId="{AA10ECBD-1FE7-4207-B5DB-E5ED6A678D2B}" type="presParOf" srcId="{20D19071-41A9-404E-8EFC-9640A01197AC}" destId="{F93D264B-A907-4803-B8B2-E23F316CEA0B}" srcOrd="0" destOrd="0" presId="urn:microsoft.com/office/officeart/2018/2/layout/IconVerticalSolidList"/>
    <dgm:cxn modelId="{C5C9C854-EC19-4DE5-8186-8658C5D1E9C7}" type="presParOf" srcId="{20D19071-41A9-404E-8EFC-9640A01197AC}" destId="{5D4097C7-E987-46CE-997B-56089A3C2089}" srcOrd="1" destOrd="0" presId="urn:microsoft.com/office/officeart/2018/2/layout/IconVerticalSolidList"/>
    <dgm:cxn modelId="{195A08F1-F61E-4C5B-93C6-D8311A57A078}" type="presParOf" srcId="{20D19071-41A9-404E-8EFC-9640A01197AC}" destId="{C10A749E-CF79-44C6-8B48-8655FE3BED20}" srcOrd="2" destOrd="0" presId="urn:microsoft.com/office/officeart/2018/2/layout/IconVerticalSolidList"/>
    <dgm:cxn modelId="{795852BA-3D01-400D-B428-B6B58B53E825}" type="presParOf" srcId="{20D19071-41A9-404E-8EFC-9640A01197AC}" destId="{8C6866DB-9E8D-4ABC-A0F4-A9CB90BBA4BC}" srcOrd="3" destOrd="0" presId="urn:microsoft.com/office/officeart/2018/2/layout/IconVerticalSolidList"/>
    <dgm:cxn modelId="{AE1B4083-16F5-4399-84C2-84273430452D}" type="presParOf" srcId="{8EA706EC-8A35-4B1C-B96B-5BB9E4C1D4EE}" destId="{F3D10155-BA05-4B71-9518-0D90DE3E42A1}" srcOrd="1" destOrd="0" presId="urn:microsoft.com/office/officeart/2018/2/layout/IconVerticalSolidList"/>
    <dgm:cxn modelId="{749C9CD0-171C-4573-AF64-358F06C837E5}" type="presParOf" srcId="{8EA706EC-8A35-4B1C-B96B-5BB9E4C1D4EE}" destId="{272917B1-C88D-47C2-968D-B0277F39F6C0}" srcOrd="2" destOrd="0" presId="urn:microsoft.com/office/officeart/2018/2/layout/IconVerticalSolidList"/>
    <dgm:cxn modelId="{DA35B093-ACD0-4F75-BF27-70C75D111D62}" type="presParOf" srcId="{272917B1-C88D-47C2-968D-B0277F39F6C0}" destId="{0E7F4C98-3175-4FB2-B816-2FC9F34F1CAD}" srcOrd="0" destOrd="0" presId="urn:microsoft.com/office/officeart/2018/2/layout/IconVerticalSolidList"/>
    <dgm:cxn modelId="{401B756F-7A00-47A3-8D1C-3024E128EDC0}" type="presParOf" srcId="{272917B1-C88D-47C2-968D-B0277F39F6C0}" destId="{8A532795-705C-4376-A45E-FECEC334E309}" srcOrd="1" destOrd="0" presId="urn:microsoft.com/office/officeart/2018/2/layout/IconVerticalSolidList"/>
    <dgm:cxn modelId="{9BD0A56B-466F-40AA-80F0-E8D2A001E5AC}" type="presParOf" srcId="{272917B1-C88D-47C2-968D-B0277F39F6C0}" destId="{6F2E3BC1-35CD-4FD1-A4AD-B741C62BA136}" srcOrd="2" destOrd="0" presId="urn:microsoft.com/office/officeart/2018/2/layout/IconVerticalSolidList"/>
    <dgm:cxn modelId="{55E78094-929B-4D11-82AF-93749EB99F7F}" type="presParOf" srcId="{272917B1-C88D-47C2-968D-B0277F39F6C0}" destId="{E2016322-503A-4D80-BF3E-D6219E1BAD69}" srcOrd="3" destOrd="0" presId="urn:microsoft.com/office/officeart/2018/2/layout/IconVerticalSolidList"/>
    <dgm:cxn modelId="{822DAA2D-560D-4BEE-B3CC-E50D90A6C852}" type="presParOf" srcId="{8EA706EC-8A35-4B1C-B96B-5BB9E4C1D4EE}" destId="{F179440B-FF8C-4D88-BD70-F32DAFF60629}" srcOrd="3" destOrd="0" presId="urn:microsoft.com/office/officeart/2018/2/layout/IconVerticalSolidList"/>
    <dgm:cxn modelId="{3EE70F1E-2D08-4005-A8D6-F8D5FE18CD13}" type="presParOf" srcId="{8EA706EC-8A35-4B1C-B96B-5BB9E4C1D4EE}" destId="{89D09A2C-417F-490E-82F6-38652AB5CC2C}" srcOrd="4" destOrd="0" presId="urn:microsoft.com/office/officeart/2018/2/layout/IconVerticalSolidList"/>
    <dgm:cxn modelId="{CC6EEE1A-0025-44C5-920D-7425EB05E49B}" type="presParOf" srcId="{89D09A2C-417F-490E-82F6-38652AB5CC2C}" destId="{106F6E2F-0D44-4EF2-B22A-565A385B0659}" srcOrd="0" destOrd="0" presId="urn:microsoft.com/office/officeart/2018/2/layout/IconVerticalSolidList"/>
    <dgm:cxn modelId="{846F0924-AD52-4757-9AAF-9304000EE47A}" type="presParOf" srcId="{89D09A2C-417F-490E-82F6-38652AB5CC2C}" destId="{0DA793D1-6D54-49B7-97F6-6BF9E58CF15D}" srcOrd="1" destOrd="0" presId="urn:microsoft.com/office/officeart/2018/2/layout/IconVerticalSolidList"/>
    <dgm:cxn modelId="{499F8B50-EDEF-4EE9-8275-46ED89630B5E}" type="presParOf" srcId="{89D09A2C-417F-490E-82F6-38652AB5CC2C}" destId="{E17DA1A4-A4D4-4D49-8849-294970654958}" srcOrd="2" destOrd="0" presId="urn:microsoft.com/office/officeart/2018/2/layout/IconVerticalSolidList"/>
    <dgm:cxn modelId="{9D18CBB7-7258-4162-A8F4-999BD8DB3A34}" type="presParOf" srcId="{89D09A2C-417F-490E-82F6-38652AB5CC2C}" destId="{2D970ABE-E41F-4AA6-8B53-A613649F07CA}" srcOrd="3" destOrd="0" presId="urn:microsoft.com/office/officeart/2018/2/layout/IconVerticalSolidList"/>
    <dgm:cxn modelId="{397B3D86-488A-49C0-BA47-2965004A15E6}" type="presParOf" srcId="{8EA706EC-8A35-4B1C-B96B-5BB9E4C1D4EE}" destId="{B5120F20-9AA4-4C6B-947A-0DE5365CA6FC}" srcOrd="5" destOrd="0" presId="urn:microsoft.com/office/officeart/2018/2/layout/IconVerticalSolidList"/>
    <dgm:cxn modelId="{DB4700B6-1B65-4BC8-B859-FAE24DEE88BE}" type="presParOf" srcId="{8EA706EC-8A35-4B1C-B96B-5BB9E4C1D4EE}" destId="{4DD3B7D2-4688-4700-82C5-FC3AA757A513}" srcOrd="6" destOrd="0" presId="urn:microsoft.com/office/officeart/2018/2/layout/IconVerticalSolidList"/>
    <dgm:cxn modelId="{921AE027-F99F-4B7C-8D9E-B0AA01B8AF12}" type="presParOf" srcId="{4DD3B7D2-4688-4700-82C5-FC3AA757A513}" destId="{2EFEC8AE-9F45-4026-914E-98517BC895C4}" srcOrd="0" destOrd="0" presId="urn:microsoft.com/office/officeart/2018/2/layout/IconVerticalSolidList"/>
    <dgm:cxn modelId="{5DF87086-DC61-473C-9B95-AE6C4338531C}" type="presParOf" srcId="{4DD3B7D2-4688-4700-82C5-FC3AA757A513}" destId="{A1F18114-86ED-478D-B4B6-33AC171A3EB7}" srcOrd="1" destOrd="0" presId="urn:microsoft.com/office/officeart/2018/2/layout/IconVerticalSolidList"/>
    <dgm:cxn modelId="{A8AA2B77-C598-4B90-A8AF-DE533149EA9A}" type="presParOf" srcId="{4DD3B7D2-4688-4700-82C5-FC3AA757A513}" destId="{8523D47E-E657-4912-830E-E63D346D4B3E}" srcOrd="2" destOrd="0" presId="urn:microsoft.com/office/officeart/2018/2/layout/IconVerticalSolidList"/>
    <dgm:cxn modelId="{BF9E645D-6921-4C73-8449-18BD454D58E0}" type="presParOf" srcId="{4DD3B7D2-4688-4700-82C5-FC3AA757A513}" destId="{667A8879-CB1B-4812-9551-BBAD463499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53BAE3-0B2E-3F43-A4E7-19CD8E44EF79}">
      <dsp:nvSpPr>
        <dsp:cNvPr id="0" name=""/>
        <dsp:cNvSpPr/>
      </dsp:nvSpPr>
      <dsp:spPr>
        <a:xfrm>
          <a:off x="0" y="398447"/>
          <a:ext cx="2251025" cy="13506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/>
            <a:t>Wejście w życie 15.02.2024 r. </a:t>
          </a:r>
          <a:endParaRPr lang="en-US" sz="1300" kern="1200"/>
        </a:p>
      </dsp:txBody>
      <dsp:txXfrm>
        <a:off x="0" y="398447"/>
        <a:ext cx="2251025" cy="1350615"/>
      </dsp:txXfrm>
    </dsp:sp>
    <dsp:sp modelId="{2A88B705-2FE4-794B-BBF9-8CF102DBEF33}">
      <dsp:nvSpPr>
        <dsp:cNvPr id="0" name=""/>
        <dsp:cNvSpPr/>
      </dsp:nvSpPr>
      <dsp:spPr>
        <a:xfrm>
          <a:off x="2476127" y="398447"/>
          <a:ext cx="2251025" cy="135061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 dirty="0"/>
            <a:t>Ustawa z dnia 13 maja 2016 r.    o przeciwdziałaniu zagrożeniom przestępczością na tle seksualnym i ochronie małoletnich</a:t>
          </a:r>
          <a:endParaRPr lang="en-US" sz="1300" kern="1200" dirty="0"/>
        </a:p>
      </dsp:txBody>
      <dsp:txXfrm>
        <a:off x="2476127" y="398447"/>
        <a:ext cx="2251025" cy="1350615"/>
      </dsp:txXfrm>
    </dsp:sp>
    <dsp:sp modelId="{B15B4748-3FEB-4648-A054-3DD27C899A58}">
      <dsp:nvSpPr>
        <dsp:cNvPr id="0" name=""/>
        <dsp:cNvSpPr/>
      </dsp:nvSpPr>
      <dsp:spPr>
        <a:xfrm>
          <a:off x="4952255" y="398447"/>
          <a:ext cx="2251025" cy="13506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/>
            <a:t>Określa obowiązki pracodawców i organizatorów w zakresie działalności związanej z uprawianiem sportu w odniesieniu do ochrony małoletnich</a:t>
          </a:r>
          <a:endParaRPr lang="en-US" sz="1300" kern="1200"/>
        </a:p>
      </dsp:txBody>
      <dsp:txXfrm>
        <a:off x="4952255" y="398447"/>
        <a:ext cx="2251025" cy="1350615"/>
      </dsp:txXfrm>
    </dsp:sp>
    <dsp:sp modelId="{4CF0AB05-B1E0-FB45-8075-81407B723DE6}">
      <dsp:nvSpPr>
        <dsp:cNvPr id="0" name=""/>
        <dsp:cNvSpPr/>
      </dsp:nvSpPr>
      <dsp:spPr>
        <a:xfrm>
          <a:off x="1238063" y="1974164"/>
          <a:ext cx="2251025" cy="135061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/>
            <a:t>Nakłada obowiązek kontroli przez jednostki samorządu terytorialnego</a:t>
          </a:r>
          <a:endParaRPr lang="en-US" sz="1300" kern="1200"/>
        </a:p>
      </dsp:txBody>
      <dsp:txXfrm>
        <a:off x="1238063" y="1974164"/>
        <a:ext cx="2251025" cy="1350615"/>
      </dsp:txXfrm>
    </dsp:sp>
    <dsp:sp modelId="{F8F46ED3-7A01-8C45-ACAB-65994C976DFB}">
      <dsp:nvSpPr>
        <dsp:cNvPr id="0" name=""/>
        <dsp:cNvSpPr/>
      </dsp:nvSpPr>
      <dsp:spPr>
        <a:xfrm>
          <a:off x="3714191" y="1974164"/>
          <a:ext cx="2251025" cy="135061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300" kern="1200"/>
            <a:t>Określa odpowiedzialność karną za brak wdrożenia standardów</a:t>
          </a:r>
          <a:endParaRPr lang="en-US" sz="1300" kern="1200"/>
        </a:p>
      </dsp:txBody>
      <dsp:txXfrm>
        <a:off x="3714191" y="1974164"/>
        <a:ext cx="2251025" cy="13506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16A87-0F39-4AA9-A6DF-BDDC64F54A72}">
      <dsp:nvSpPr>
        <dsp:cNvPr id="0" name=""/>
        <dsp:cNvSpPr/>
      </dsp:nvSpPr>
      <dsp:spPr>
        <a:xfrm>
          <a:off x="689859" y="196613"/>
          <a:ext cx="1990125" cy="19901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5AE67E-B122-43F6-96DB-9C374117A5D2}">
      <dsp:nvSpPr>
        <dsp:cNvPr id="0" name=""/>
        <dsp:cNvSpPr/>
      </dsp:nvSpPr>
      <dsp:spPr>
        <a:xfrm>
          <a:off x="1113984" y="620738"/>
          <a:ext cx="1141875" cy="11418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408A17-A333-4466-98E7-85C44ED5E5F5}">
      <dsp:nvSpPr>
        <dsp:cNvPr id="0" name=""/>
        <dsp:cNvSpPr/>
      </dsp:nvSpPr>
      <dsp:spPr>
        <a:xfrm>
          <a:off x="53671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100" kern="1200"/>
            <a:t>Stworzenie systemu weryfikacji osób pracujących z małoletnimi – weryfikacja przed nawiązaniem stosunku pracy oraz odpowiednie prowadzenie akt osobowych</a:t>
          </a:r>
          <a:endParaRPr lang="en-US" sz="1100" kern="1200"/>
        </a:p>
      </dsp:txBody>
      <dsp:txXfrm>
        <a:off x="53671" y="2806613"/>
        <a:ext cx="3262500" cy="720000"/>
      </dsp:txXfrm>
    </dsp:sp>
    <dsp:sp modelId="{5BCF4976-E289-4D30-B4E3-4D2CCCE13AB0}">
      <dsp:nvSpPr>
        <dsp:cNvPr id="0" name=""/>
        <dsp:cNvSpPr/>
      </dsp:nvSpPr>
      <dsp:spPr>
        <a:xfrm>
          <a:off x="4523296" y="196613"/>
          <a:ext cx="1990125" cy="199012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8183EF-5FF1-4D63-984B-812B290A12F2}">
      <dsp:nvSpPr>
        <dsp:cNvPr id="0" name=""/>
        <dsp:cNvSpPr/>
      </dsp:nvSpPr>
      <dsp:spPr>
        <a:xfrm>
          <a:off x="4947421" y="620738"/>
          <a:ext cx="1141875" cy="11418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6A254-DAA3-4071-B269-286938BE1052}">
      <dsp:nvSpPr>
        <dsp:cNvPr id="0" name=""/>
        <dsp:cNvSpPr/>
      </dsp:nvSpPr>
      <dsp:spPr>
        <a:xfrm>
          <a:off x="3887109" y="2806613"/>
          <a:ext cx="3262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pl-PL" sz="1100" kern="1200"/>
            <a:t>Przygotowanie i wdrożenie standardów ochrony małoletnich</a:t>
          </a:r>
          <a:endParaRPr lang="en-US" sz="1100" kern="1200"/>
        </a:p>
      </dsp:txBody>
      <dsp:txXfrm>
        <a:off x="3887109" y="2806613"/>
        <a:ext cx="32625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0B8CF-FB37-A848-99D0-46CEE82893B4}">
      <dsp:nvSpPr>
        <dsp:cNvPr id="0" name=""/>
        <dsp:cNvSpPr/>
      </dsp:nvSpPr>
      <dsp:spPr>
        <a:xfrm>
          <a:off x="1740026" y="0"/>
          <a:ext cx="3723227" cy="3723227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5B0685-2728-C443-A9DB-63BFD17191FA}">
      <dsp:nvSpPr>
        <dsp:cNvPr id="0" name=""/>
        <dsp:cNvSpPr/>
      </dsp:nvSpPr>
      <dsp:spPr>
        <a:xfrm>
          <a:off x="2093733" y="353706"/>
          <a:ext cx="1452058" cy="14520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 dirty="0"/>
            <a:t>Zasady dotyczące bezpiecznych relacji między małoletnim       a personelem organizacji</a:t>
          </a:r>
          <a:endParaRPr lang="en-US" sz="1100" kern="1200" dirty="0"/>
        </a:p>
      </dsp:txBody>
      <dsp:txXfrm>
        <a:off x="2164617" y="424590"/>
        <a:ext cx="1310290" cy="1310290"/>
      </dsp:txXfrm>
    </dsp:sp>
    <dsp:sp modelId="{1CC49CAD-F1D9-4543-82D7-51BD683B091A}">
      <dsp:nvSpPr>
        <dsp:cNvPr id="0" name=""/>
        <dsp:cNvSpPr/>
      </dsp:nvSpPr>
      <dsp:spPr>
        <a:xfrm>
          <a:off x="3657488" y="353706"/>
          <a:ext cx="1452058" cy="14520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/>
            <a:t>Zasady i procedura podejmowania interwencji w sytuacji podejrzenia krzywdzenia lub posiadania informacji o krzywdzeniu małoletniego</a:t>
          </a:r>
          <a:endParaRPr lang="en-US" sz="1100" kern="1200"/>
        </a:p>
      </dsp:txBody>
      <dsp:txXfrm>
        <a:off x="3728372" y="424590"/>
        <a:ext cx="1310290" cy="1310290"/>
      </dsp:txXfrm>
    </dsp:sp>
    <dsp:sp modelId="{1E502262-F442-174E-A838-DCEB6504F928}">
      <dsp:nvSpPr>
        <dsp:cNvPr id="0" name=""/>
        <dsp:cNvSpPr/>
      </dsp:nvSpPr>
      <dsp:spPr>
        <a:xfrm>
          <a:off x="2093733" y="1917461"/>
          <a:ext cx="1452058" cy="14520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 dirty="0"/>
            <a:t>Procedura składania zawiadomień               o podejrzeniu popełnienia przestępstwa na szkodę małoletniego</a:t>
          </a:r>
          <a:endParaRPr lang="en-US" sz="1100" kern="1200" dirty="0"/>
        </a:p>
      </dsp:txBody>
      <dsp:txXfrm>
        <a:off x="2164617" y="1988345"/>
        <a:ext cx="1310290" cy="1310290"/>
      </dsp:txXfrm>
    </dsp:sp>
    <dsp:sp modelId="{3A0E376B-8569-DA48-A3A3-C551E2214974}">
      <dsp:nvSpPr>
        <dsp:cNvPr id="0" name=""/>
        <dsp:cNvSpPr/>
      </dsp:nvSpPr>
      <dsp:spPr>
        <a:xfrm>
          <a:off x="3657488" y="1917461"/>
          <a:ext cx="1452058" cy="145205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100" kern="1200" dirty="0"/>
            <a:t>Zasady przeglądu           i aktualizacji standardów</a:t>
          </a:r>
          <a:endParaRPr lang="en-US" sz="1100" kern="1200" dirty="0"/>
        </a:p>
      </dsp:txBody>
      <dsp:txXfrm>
        <a:off x="3728372" y="1988345"/>
        <a:ext cx="1310290" cy="13102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E13548-35CC-4FDC-9031-5F3D5D1983ED}">
      <dsp:nvSpPr>
        <dsp:cNvPr id="0" name=""/>
        <dsp:cNvSpPr/>
      </dsp:nvSpPr>
      <dsp:spPr>
        <a:xfrm>
          <a:off x="0" y="454"/>
          <a:ext cx="7203281" cy="10635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9CA56-E18A-4BAF-8A2C-209E69BE30DF}">
      <dsp:nvSpPr>
        <dsp:cNvPr id="0" name=""/>
        <dsp:cNvSpPr/>
      </dsp:nvSpPr>
      <dsp:spPr>
        <a:xfrm>
          <a:off x="321714" y="239746"/>
          <a:ext cx="584935" cy="5849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FBD1E-7D9E-4ED7-9264-DDD57B579DAA}">
      <dsp:nvSpPr>
        <dsp:cNvPr id="0" name=""/>
        <dsp:cNvSpPr/>
      </dsp:nvSpPr>
      <dsp:spPr>
        <a:xfrm>
          <a:off x="1228364" y="454"/>
          <a:ext cx="5974916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/>
            <a:t>Kontrola sprawowana przez wójta, burmistrza, prezydenta, starostę, marszałka województwa oraz Państwową Inspekcję Pracy</a:t>
          </a:r>
          <a:endParaRPr lang="en-US" sz="1500" kern="1200"/>
        </a:p>
      </dsp:txBody>
      <dsp:txXfrm>
        <a:off x="1228364" y="454"/>
        <a:ext cx="5974916" cy="1063519"/>
      </dsp:txXfrm>
    </dsp:sp>
    <dsp:sp modelId="{53A5B9B2-C0FA-4CA0-BC9D-C37BAA1823B2}">
      <dsp:nvSpPr>
        <dsp:cNvPr id="0" name=""/>
        <dsp:cNvSpPr/>
      </dsp:nvSpPr>
      <dsp:spPr>
        <a:xfrm>
          <a:off x="0" y="1329853"/>
          <a:ext cx="7203281" cy="10635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988BF6-8308-4093-84AB-D195E6D9A65F}">
      <dsp:nvSpPr>
        <dsp:cNvPr id="0" name=""/>
        <dsp:cNvSpPr/>
      </dsp:nvSpPr>
      <dsp:spPr>
        <a:xfrm>
          <a:off x="321714" y="1569145"/>
          <a:ext cx="584935" cy="5849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41FF6-BCBB-4C65-A296-1C0B2EB103C8}">
      <dsp:nvSpPr>
        <dsp:cNvPr id="0" name=""/>
        <dsp:cNvSpPr/>
      </dsp:nvSpPr>
      <dsp:spPr>
        <a:xfrm>
          <a:off x="1228364" y="1329853"/>
          <a:ext cx="5974916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/>
            <a:t>Kontrolujący w ramach kontroli jest uprawniony do wstępu na teren, żądania pisemnych lub ustnych informacji niezbędnych do przeprowadzenia kontroli, żądania okazania dokumentów i udostępniania wszelkich danych mających związek z zakresem kontroli</a:t>
          </a:r>
          <a:endParaRPr lang="en-US" sz="1500" kern="1200"/>
        </a:p>
      </dsp:txBody>
      <dsp:txXfrm>
        <a:off x="1228364" y="1329853"/>
        <a:ext cx="5974916" cy="1063519"/>
      </dsp:txXfrm>
    </dsp:sp>
    <dsp:sp modelId="{FAE6A310-1B04-4090-AA1F-8A3783B352F8}">
      <dsp:nvSpPr>
        <dsp:cNvPr id="0" name=""/>
        <dsp:cNvSpPr/>
      </dsp:nvSpPr>
      <dsp:spPr>
        <a:xfrm>
          <a:off x="0" y="2659253"/>
          <a:ext cx="7203281" cy="10635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2A0CE5-186C-488B-A985-F34401615189}">
      <dsp:nvSpPr>
        <dsp:cNvPr id="0" name=""/>
        <dsp:cNvSpPr/>
      </dsp:nvSpPr>
      <dsp:spPr>
        <a:xfrm>
          <a:off x="321714" y="2898544"/>
          <a:ext cx="584935" cy="5849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8EE160-BAB3-4D34-90E8-71A2767D45D0}">
      <dsp:nvSpPr>
        <dsp:cNvPr id="0" name=""/>
        <dsp:cNvSpPr/>
      </dsp:nvSpPr>
      <dsp:spPr>
        <a:xfrm>
          <a:off x="1228364" y="2659253"/>
          <a:ext cx="5974916" cy="1063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556" tIns="112556" rIns="112556" bIns="112556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kern="1200"/>
            <a:t>Jeżeli w wyniku kontroli zostanie stwierdzone naruszenie przez kontrolowany podmiot przepisów organy mają obowiązek niezwłocznego powiadomienia Policji lub prokuratury                                                                                 </a:t>
          </a:r>
          <a:endParaRPr lang="en-US" sz="1500" kern="1200"/>
        </a:p>
      </dsp:txBody>
      <dsp:txXfrm>
        <a:off x="1228364" y="2659253"/>
        <a:ext cx="5974916" cy="10635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D264B-A907-4803-B8B2-E23F316CEA0B}">
      <dsp:nvSpPr>
        <dsp:cNvPr id="0" name=""/>
        <dsp:cNvSpPr/>
      </dsp:nvSpPr>
      <dsp:spPr>
        <a:xfrm>
          <a:off x="0" y="4186"/>
          <a:ext cx="4435078" cy="7605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4097C7-E987-46CE-997B-56089A3C2089}">
      <dsp:nvSpPr>
        <dsp:cNvPr id="0" name=""/>
        <dsp:cNvSpPr/>
      </dsp:nvSpPr>
      <dsp:spPr>
        <a:xfrm>
          <a:off x="230069" y="175312"/>
          <a:ext cx="418716" cy="4183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866DB-9E8D-4ABC-A0F4-A9CB90BBA4BC}">
      <dsp:nvSpPr>
        <dsp:cNvPr id="0" name=""/>
        <dsp:cNvSpPr/>
      </dsp:nvSpPr>
      <dsp:spPr>
        <a:xfrm>
          <a:off x="878854" y="4186"/>
          <a:ext cx="3438009" cy="974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131" tIns="103131" rIns="103131" bIns="10313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/>
            <a:t>Przeprowadzenie podstawowego szkolenia wdrożeniowego on-line</a:t>
          </a:r>
          <a:endParaRPr lang="en-US" sz="1400" kern="1200"/>
        </a:p>
      </dsp:txBody>
      <dsp:txXfrm>
        <a:off x="878854" y="4186"/>
        <a:ext cx="3438009" cy="974466"/>
      </dsp:txXfrm>
    </dsp:sp>
    <dsp:sp modelId="{0E7F4C98-3175-4FB2-B816-2FC9F34F1CAD}">
      <dsp:nvSpPr>
        <dsp:cNvPr id="0" name=""/>
        <dsp:cNvSpPr/>
      </dsp:nvSpPr>
      <dsp:spPr>
        <a:xfrm>
          <a:off x="0" y="1222269"/>
          <a:ext cx="4435078" cy="7605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32795-705C-4376-A45E-FECEC334E309}">
      <dsp:nvSpPr>
        <dsp:cNvPr id="0" name=""/>
        <dsp:cNvSpPr/>
      </dsp:nvSpPr>
      <dsp:spPr>
        <a:xfrm>
          <a:off x="230069" y="1393395"/>
          <a:ext cx="418716" cy="4183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016322-503A-4D80-BF3E-D6219E1BAD69}">
      <dsp:nvSpPr>
        <dsp:cNvPr id="0" name=""/>
        <dsp:cNvSpPr/>
      </dsp:nvSpPr>
      <dsp:spPr>
        <a:xfrm>
          <a:off x="878854" y="1222269"/>
          <a:ext cx="3438009" cy="974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131" tIns="103131" rIns="103131" bIns="10313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Przygotowanie kompletu dokumentów do wdrożenia systemu w organizacji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878854" y="1222269"/>
        <a:ext cx="3438009" cy="974466"/>
      </dsp:txXfrm>
    </dsp:sp>
    <dsp:sp modelId="{106F6E2F-0D44-4EF2-B22A-565A385B0659}">
      <dsp:nvSpPr>
        <dsp:cNvPr id="0" name=""/>
        <dsp:cNvSpPr/>
      </dsp:nvSpPr>
      <dsp:spPr>
        <a:xfrm>
          <a:off x="0" y="2440352"/>
          <a:ext cx="4435078" cy="7605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A793D1-6D54-49B7-97F6-6BF9E58CF15D}">
      <dsp:nvSpPr>
        <dsp:cNvPr id="0" name=""/>
        <dsp:cNvSpPr/>
      </dsp:nvSpPr>
      <dsp:spPr>
        <a:xfrm>
          <a:off x="230069" y="2611478"/>
          <a:ext cx="418716" cy="4183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70ABE-E41F-4AA6-8B53-A613649F07CA}">
      <dsp:nvSpPr>
        <dsp:cNvPr id="0" name=""/>
        <dsp:cNvSpPr/>
      </dsp:nvSpPr>
      <dsp:spPr>
        <a:xfrm>
          <a:off x="878854" y="2440352"/>
          <a:ext cx="3438009" cy="974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131" tIns="103131" rIns="103131" bIns="10313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Komplet dokumentacji będzie obejmował: wzory oświadczeń oraz klauzul informacyjnych zarówno dla pracowników, pracodawców oraz opiekunów </a:t>
          </a:r>
          <a:endParaRPr lang="en-US" sz="1400" kern="1200" dirty="0"/>
        </a:p>
      </dsp:txBody>
      <dsp:txXfrm>
        <a:off x="878854" y="2440352"/>
        <a:ext cx="3438009" cy="974466"/>
      </dsp:txXfrm>
    </dsp:sp>
    <dsp:sp modelId="{2EFEC8AE-9F45-4026-914E-98517BC895C4}">
      <dsp:nvSpPr>
        <dsp:cNvPr id="0" name=""/>
        <dsp:cNvSpPr/>
      </dsp:nvSpPr>
      <dsp:spPr>
        <a:xfrm>
          <a:off x="0" y="3658434"/>
          <a:ext cx="4435078" cy="760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F18114-86ED-478D-B4B6-33AC171A3EB7}">
      <dsp:nvSpPr>
        <dsp:cNvPr id="0" name=""/>
        <dsp:cNvSpPr/>
      </dsp:nvSpPr>
      <dsp:spPr>
        <a:xfrm>
          <a:off x="230069" y="3829560"/>
          <a:ext cx="418716" cy="4183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7A8879-CB1B-4812-9551-BBAD46349931}">
      <dsp:nvSpPr>
        <dsp:cNvPr id="0" name=""/>
        <dsp:cNvSpPr/>
      </dsp:nvSpPr>
      <dsp:spPr>
        <a:xfrm>
          <a:off x="878854" y="3658434"/>
          <a:ext cx="3438009" cy="9744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131" tIns="103131" rIns="103131" bIns="103131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Koszt wdrożenia: 700 PLN netto + VAT</a:t>
          </a:r>
          <a:endParaRPr lang="en-US" sz="1400" kern="1200" dirty="0"/>
        </a:p>
      </dsp:txBody>
      <dsp:txXfrm>
        <a:off x="878854" y="3658434"/>
        <a:ext cx="3438009" cy="974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045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795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937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425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547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19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245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615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8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06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80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8D2D5-820F-7547-A888-7717F6320AC3}" type="datetimeFigureOut">
              <a:rPr lang="pl-PL" smtClean="0"/>
              <a:t>23.06.24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6BF3D83-7023-FB40-BE67-D7D48B9784C5}" type="slidenum">
              <a:rPr lang="pl-PL" smtClean="0"/>
              <a:t>‹nr›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905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exkamilek@kdg.waw.pl" TargetMode="External"/><Relationship Id="rId4" Type="http://schemas.openxmlformats.org/officeDocument/2006/relationships/hyperlink" Target="mailto:j.kordasiewicz@kdg.waw.pl" TargetMode="Externa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>
            <a:extLst>
              <a:ext uri="{FF2B5EF4-FFF2-40B4-BE49-F238E27FC236}">
                <a16:creationId xmlns="" xmlns:a16="http://schemas.microsoft.com/office/drawing/2014/main" id="{AB75D5F6-3969-F2AA-77C8-302BA72BB2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59" r="7743"/>
          <a:stretch/>
        </p:blipFill>
        <p:spPr>
          <a:xfrm>
            <a:off x="1" y="10"/>
            <a:ext cx="9143771" cy="6857990"/>
          </a:xfrm>
          <a:prstGeom prst="rect">
            <a:avLst/>
          </a:prstGeom>
        </p:spPr>
      </p:pic>
      <p:sp>
        <p:nvSpPr>
          <p:cNvPr id="15" name="Rectangle 8">
            <a:extLst>
              <a:ext uri="{FF2B5EF4-FFF2-40B4-BE49-F238E27FC236}">
                <a16:creationId xmlns="" xmlns:a16="http://schemas.microsoft.com/office/drawing/2014/main" id="{A4092ECB-D375-4A85-AD6E-85644D2A99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2382" y="3064931"/>
            <a:ext cx="6219780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5394" y="3236470"/>
            <a:ext cx="5121783" cy="1252601"/>
          </a:xfrm>
        </p:spPr>
        <p:txBody>
          <a:bodyPr>
            <a:normAutofit/>
          </a:bodyPr>
          <a:lstStyle/>
          <a:p>
            <a:pPr algn="r"/>
            <a:r>
              <a:rPr lang="pl-PL" sz="2900" dirty="0">
                <a:solidFill>
                  <a:srgbClr val="FFFFFE"/>
                </a:solidFill>
              </a:rPr>
              <a:t>Bezpieczeństwo dzieci         i młodzieży w klubach sportowych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975393" y="4669144"/>
            <a:ext cx="5121783" cy="716529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</a:pPr>
            <a:r>
              <a:rPr lang="pl-PL" sz="1000" dirty="0">
                <a:solidFill>
                  <a:srgbClr val="FFFFFE"/>
                </a:solidFill>
              </a:rPr>
              <a:t>Oferta wdrożenia systemu w związku z nowelizacją prawa                            i obowiązkiem nałożonym na instytucje pracujące z  osobami niepełnoletnimi</a:t>
            </a:r>
          </a:p>
        </p:txBody>
      </p:sp>
      <p:cxnSp>
        <p:nvCxnSpPr>
          <p:cNvPr id="17" name="Straight Connector 10">
            <a:extLst>
              <a:ext uri="{FF2B5EF4-FFF2-40B4-BE49-F238E27FC236}">
                <a16:creationId xmlns="" xmlns:a16="http://schemas.microsoft.com/office/drawing/2014/main" id="{B6C1711D-6DAC-4FE1-B7B6-AC8A81B84C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975393" y="4666480"/>
            <a:ext cx="5121783" cy="0"/>
          </a:xfrm>
          <a:prstGeom prst="line">
            <a:avLst/>
          </a:prstGeom>
          <a:ln w="31750">
            <a:solidFill>
              <a:srgbClr val="48A78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189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859E1FB-7F17-A2F4-E21B-4FB89DB7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2200" dirty="0"/>
              <a:t>OFERTA – zakres dokumentacji WDROŻENIOWEJ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004EEDC-5B97-E938-CD62-A28EEB759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endParaRPr lang="pl-PL" sz="800" dirty="0">
              <a:solidFill>
                <a:schemeClr val="bg1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System weryfikacji osób pracujących z małoletnimi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Zasady dotyczące bezpiecznych relacji między małoletnim a personelem organizacji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Zasady i procedura podejmowania interwencji w sytuacji podejrzenia krzywdzenia lub posiadania informacji o krzywdzeniu małoletnieg</a:t>
            </a:r>
            <a:r>
              <a:rPr lang="pl-PL" sz="1200" dirty="0">
                <a:solidFill>
                  <a:schemeClr val="bg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</a:t>
            </a:r>
            <a:endParaRPr lang="pl-PL" sz="1200" dirty="0">
              <a:solidFill>
                <a:schemeClr val="bg1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Procedura składania zawiadomień o podejrzeniu popełnienie przestępstwa na szkodę małoletnieg</a:t>
            </a:r>
            <a:r>
              <a:rPr lang="pl-PL" sz="1200" dirty="0">
                <a:solidFill>
                  <a:schemeClr val="bg1"/>
                </a:solidFill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</a:t>
            </a:r>
            <a:endParaRPr lang="pl-PL" sz="1200" dirty="0">
              <a:solidFill>
                <a:schemeClr val="bg1"/>
              </a:solidFill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Zasady przeglądu i aktualizacji standardów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Zakres kompetencji osoby odpowiedzialnej za przygotowanie personelu placówki lub organizatora do stosowania standardów zasady </a:t>
            </a:r>
            <a:r>
              <a:rPr lang="pl-PL" sz="1200" dirty="0" smtClean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przygotowania </a:t>
            </a: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personelu do ich stosowania oraz sposób dokumentowania tej czynności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Zasady i sposób udostępniania rodzicom oraz małoletnim standardów do zaznajomienia się z nimi i ich stosowani 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Wskazanie osób odpowiedzialnych za przyjmowanie zgłoszeń o zdarzeniach zagrażających małoletniemu i udzielenie mu wsparcia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Sposób dokumentowania i zasady przechowywania ujawnionych lub zgłoszonych incydentów lub zdarzeń zagrażających dobru małoletniemu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Wymogi dotyczące bezpiecznych relacji między małoletnimi, a w szczególności zachowania niedozwolone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Zasady korzystania z urządzeń elektronicznych z dostępem do Internetu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Procedura ochrony dzieci przed treściami szkodliwymi i zagrożeniami w Internecie </a:t>
            </a:r>
          </a:p>
          <a:p>
            <a:pPr marL="342900" lvl="0" indent="-342900">
              <a:lnSpc>
                <a:spcPct val="110000"/>
              </a:lnSpc>
              <a:buFont typeface="+mj-lt"/>
              <a:buAutoNum type="arabicPeriod"/>
            </a:pPr>
            <a:r>
              <a:rPr lang="pl-PL" sz="1200" dirty="0">
                <a:solidFill>
                  <a:schemeClr val="bg1"/>
                </a:solidFill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Uwzględnienie sytuacji dzieci niepełnosprawnych oraz dzieci ze specjalnymi potrzebami edukacyjnymi</a:t>
            </a:r>
          </a:p>
          <a:p>
            <a:pPr>
              <a:lnSpc>
                <a:spcPct val="110000"/>
              </a:lnSpc>
            </a:pPr>
            <a:endParaRPr lang="pl-PL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04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8684" y="2303047"/>
            <a:ext cx="2454070" cy="2674198"/>
          </a:xfrm>
        </p:spPr>
        <p:txBody>
          <a:bodyPr anchor="t">
            <a:normAutofit/>
          </a:bodyPr>
          <a:lstStyle/>
          <a:p>
            <a:r>
              <a:rPr lang="pl-PL" dirty="0"/>
              <a:t>Oferta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="" xmlns:a16="http://schemas.microsoft.com/office/drawing/2014/main" id="{9FA6E553-6743-B1E1-9F79-055B744514A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56434" y="803275"/>
          <a:ext cx="4435078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3086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2200"/>
              <a:t>Doświadczenie oferenta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Kancelaria świadczy usługi doradcze            i szkoleniowe od 2004 r.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Wybrani klienci w obszarze działalności sportowej: Ministerstwo Sportu i Turystyki, Zachodniopomorska Regionalna Organizacja Turystyczna, Instytut Turystyki, Ekstraklasa S.A., Ekstraklasa Live Park Sp. z o.o., Jastrzębski Węgiel S.A., Polski Związek Żeglarski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Jan </a:t>
            </a:r>
            <a:r>
              <a:rPr lang="pl-PL" sz="1700" dirty="0" err="1">
                <a:solidFill>
                  <a:schemeClr val="bg1"/>
                </a:solidFill>
              </a:rPr>
              <a:t>Kordasiewicz</a:t>
            </a:r>
            <a:r>
              <a:rPr lang="pl-PL" sz="1700" dirty="0">
                <a:solidFill>
                  <a:schemeClr val="bg1"/>
                </a:solidFill>
              </a:rPr>
              <a:t> od 2016 r. pełni funkcję doradcy zarządu Ekstraklasy S.A., zajmując się przede wszystkim projektami o charakterze technologicznym i społecznym (uczciwość w sporcie, społeczna odpowiedzialność biznesu)</a:t>
            </a:r>
          </a:p>
        </p:txBody>
      </p:sp>
    </p:spTree>
    <p:extLst>
      <p:ext uri="{BB962C8B-B14F-4D97-AF65-F5344CB8AC3E}">
        <p14:creationId xmlns:p14="http://schemas.microsoft.com/office/powerpoint/2010/main" val="3558337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7">
            <a:extLst>
              <a:ext uri="{FF2B5EF4-FFF2-40B4-BE49-F238E27FC236}">
                <a16:creationId xmlns="" xmlns:a16="http://schemas.microsoft.com/office/drawing/2014/main" id="{23522FE7-5A29-4EF6-B1EF-2CA55748A7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9144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l-PL"/>
          </a:p>
        </p:txBody>
      </p:sp>
      <p:pic>
        <p:nvPicPr>
          <p:cNvPr id="41" name="Picture 9">
            <a:extLst>
              <a:ext uri="{FF2B5EF4-FFF2-40B4-BE49-F238E27FC236}">
                <a16:creationId xmlns="" xmlns:a16="http://schemas.microsoft.com/office/drawing/2014/main" id="{C2192E09-EBC7-416C-B887-DFF915D7F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9144000" cy="742950"/>
          </a:xfrm>
          <a:prstGeom prst="rect">
            <a:avLst/>
          </a:prstGeom>
        </p:spPr>
      </p:pic>
      <p:cxnSp>
        <p:nvCxnSpPr>
          <p:cNvPr id="42" name="Straight Connector 11">
            <a:extLst>
              <a:ext uri="{FF2B5EF4-FFF2-40B4-BE49-F238E27FC236}">
                <a16:creationId xmlns="" xmlns:a16="http://schemas.microsoft.com/office/drawing/2014/main" id="{2924498D-E084-44BE-A196-CFCE3556435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13">
            <a:extLst>
              <a:ext uri="{FF2B5EF4-FFF2-40B4-BE49-F238E27FC236}">
                <a16:creationId xmlns="" xmlns:a16="http://schemas.microsoft.com/office/drawing/2014/main" id="{14C12901-9FCC-461E-A64A-89B4791235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090422" y="1847088"/>
            <a:ext cx="720564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15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61988" y="977028"/>
            <a:ext cx="2500057" cy="52375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b="0" i="0" kern="1200" cap="all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Kontakt </a:t>
            </a:r>
          </a:p>
        </p:txBody>
      </p:sp>
      <p:sp>
        <p:nvSpPr>
          <p:cNvPr id="45" name="Rectangle 17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19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343965" y="977029"/>
            <a:ext cx="4071592" cy="523750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hlinkClick r:id="rId3"/>
              </a:rPr>
              <a:t>lexkamilek@kdg.waw.pl</a:t>
            </a:r>
            <a:endParaRPr lang="en-US" dirty="0">
              <a:solidFill>
                <a:schemeClr val="bg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Jan </a:t>
            </a:r>
            <a:r>
              <a:rPr lang="en-US" dirty="0" err="1">
                <a:solidFill>
                  <a:schemeClr val="bg1"/>
                </a:solidFill>
              </a:rPr>
              <a:t>Kordasiewicz</a:t>
            </a:r>
            <a:endParaRPr lang="en-US" dirty="0">
              <a:solidFill>
                <a:schemeClr val="bg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+48 501 108 601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hlinkClick r:id="rId4"/>
              </a:rPr>
              <a:t>j.kordasiewicz@kdg.waw.pl</a:t>
            </a:r>
            <a:endParaRPr lang="en-US" dirty="0">
              <a:solidFill>
                <a:schemeClr val="bg1"/>
              </a:solidFill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086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pPr algn="ctr"/>
            <a:r>
              <a:rPr lang="pl-PL" sz="3000" dirty="0"/>
              <a:t>Podstawa prawna obowiązku nałożonego na kluby sportowe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="" xmlns:a16="http://schemas.microsoft.com/office/drawing/2014/main" id="{A2379472-B1E7-0F4A-F831-718C43EA29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168868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734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Obowiązki </a:t>
            </a:r>
            <a:r>
              <a:rPr lang="pl-PL" dirty="0" err="1"/>
              <a:t>pracodawcY</a:t>
            </a:r>
            <a:endParaRPr lang="pl-PL" dirty="0"/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="" xmlns:a16="http://schemas.microsoft.com/office/drawing/2014/main" id="{46BBBDA1-706F-5C67-BD68-C2AA8211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197131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8313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Standardy ochrony małoletnich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="" xmlns:a16="http://schemas.microsoft.com/office/drawing/2014/main" id="{9384CD49-CB68-89C9-C61D-6052F5C68A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1300878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981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2500"/>
              <a:t>Standardy ochrony małoletnich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Zakres kompetencji osoby odpowiedzialnej za przygotowanie personelu placówki lub organizatora do stosowania standardów </a:t>
            </a:r>
            <a:endParaRPr lang="pl-PL" sz="1700" dirty="0" smtClean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Z</a:t>
            </a:r>
            <a:r>
              <a:rPr lang="pl-PL" sz="1700" dirty="0" smtClean="0">
                <a:solidFill>
                  <a:schemeClr val="bg1"/>
                </a:solidFill>
              </a:rPr>
              <a:t>asady przygotowania </a:t>
            </a:r>
            <a:r>
              <a:rPr lang="pl-PL" sz="1700" dirty="0">
                <a:solidFill>
                  <a:schemeClr val="bg1"/>
                </a:solidFill>
              </a:rPr>
              <a:t>personelu do </a:t>
            </a:r>
            <a:r>
              <a:rPr lang="pl-PL" sz="1700" dirty="0" smtClean="0">
                <a:solidFill>
                  <a:schemeClr val="bg1"/>
                </a:solidFill>
              </a:rPr>
              <a:t> stosowania standardów</a:t>
            </a:r>
            <a:endParaRPr lang="pl-PL" sz="17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Zasady i sposób udostępniania rodzicom oraz małoletnim standardów do zaznajomienia się z nimi i ich stosowania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Wskazanie osób odpowiedzialnych za przyjmowanie zgłoszeń o zdarzeniach zagrażających małoletniemu i udzielenie mu wsparcia</a:t>
            </a:r>
          </a:p>
        </p:txBody>
      </p:sp>
    </p:spTree>
    <p:extLst>
      <p:ext uri="{BB962C8B-B14F-4D97-AF65-F5344CB8AC3E}">
        <p14:creationId xmlns:p14="http://schemas.microsoft.com/office/powerpoint/2010/main" val="1704386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2500"/>
              <a:t>Standardy ochrony małoletnich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Sposób dokumentowania i zasady przechowywania ujawnionych lub zgłoszonych incydentów lub zdarzeń zagrażających dobru małoletniemu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Wymogi dotyczące bezpiecznych relacji między małoletnimi, a w szczególności zachowania niedozwolone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Zasady korzystania z urządzeń elektronicznych z dostępem do Internetu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Procedura ochrony dzieci przed treściami szkodliwymi i zagrożeniami w Internecie</a:t>
            </a:r>
          </a:p>
          <a:p>
            <a:pPr marL="0" indent="0">
              <a:lnSpc>
                <a:spcPct val="110000"/>
              </a:lnSpc>
              <a:buNone/>
            </a:pPr>
            <a:endParaRPr lang="pl-PL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30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2500"/>
              <a:t>Standardy ochrony małoletnich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Zasady ustalania planu wsparcia małoletniego po ujawnieniu krzywdzenia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Uwzględnienie sytuacji dzieci niepełnosprawnych oraz dzieci ze specjalnymi potrzebami edukacyjnymi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Wdrożenie obowiązku co najmniej raz na dwa lata dokonywania oceny standardów w celu zapewnienia ich dostosowania do aktualnych potrzeb oraz zgodności z obowiązującymi przepisami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Udostępnienie standardów na stronie internetowej oraz w miejscu prowadzenia działalności</a:t>
            </a:r>
          </a:p>
        </p:txBody>
      </p:sp>
    </p:spTree>
    <p:extLst>
      <p:ext uri="{BB962C8B-B14F-4D97-AF65-F5344CB8AC3E}">
        <p14:creationId xmlns:p14="http://schemas.microsoft.com/office/powerpoint/2010/main" val="1253638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8684" y="804519"/>
            <a:ext cx="7202456" cy="1049235"/>
          </a:xfrm>
        </p:spPr>
        <p:txBody>
          <a:bodyPr>
            <a:normAutofit/>
          </a:bodyPr>
          <a:lstStyle/>
          <a:p>
            <a:r>
              <a:rPr lang="pl-PL" dirty="0"/>
              <a:t>Obowiązek kontroli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="" xmlns:a16="http://schemas.microsoft.com/office/drawing/2014/main" id="{E58DAE32-A3BD-A4AB-EB19-8BC03B2742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645317"/>
              </p:ext>
            </p:extLst>
          </p:nvPr>
        </p:nvGraphicFramePr>
        <p:xfrm>
          <a:off x="1088231" y="2331497"/>
          <a:ext cx="7203281" cy="3723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382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0216D9FD-860F-4F5C-8D9B-CE7002071D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1988" y="977028"/>
            <a:ext cx="2500057" cy="5237503"/>
          </a:xfrm>
        </p:spPr>
        <p:txBody>
          <a:bodyPr anchor="ctr">
            <a:normAutofit/>
          </a:bodyPr>
          <a:lstStyle/>
          <a:p>
            <a:r>
              <a:rPr lang="pl-PL" sz="1500"/>
              <a:t>Odpowiedzialność karna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8D074069-7026-466C-B495-20FB9578CF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494" y="0"/>
            <a:ext cx="5653506" cy="6858000"/>
          </a:xfrm>
          <a:prstGeom prst="rect">
            <a:avLst/>
          </a:prstGeom>
          <a:solidFill>
            <a:schemeClr val="tx2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1685D80-4D5A-471F-9215-651424F4750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490340" y="0"/>
            <a:ext cx="12344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343965" y="977029"/>
            <a:ext cx="4071592" cy="5237503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Dopuszczenie do pracy osoby bez uzyskania informacji z Rejestru Sprawców Przestępstw na Tle Seksualnym – kara aresztu, ograniczenia wolności albo grzywny nie niższej niż 1000 zł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Osoba, która ma zostać zatrudniona również powinna dostarczyć właściwą informację z Rejestru - kara aresztu, ograniczenia wolności albo grzywny nie niższej niż 1000 zł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Niewprowadzenie standardów – kara grzywny do 250 zł lub nagana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Ponowne stwierdzenie niewprowadzenia standardów – kara grzywny nie niższa niż 1000 zł </a:t>
            </a:r>
          </a:p>
          <a:p>
            <a:pPr>
              <a:lnSpc>
                <a:spcPct val="110000"/>
              </a:lnSpc>
            </a:pPr>
            <a:r>
              <a:rPr lang="pl-PL" sz="1700" dirty="0">
                <a:solidFill>
                  <a:schemeClr val="bg1"/>
                </a:solidFill>
              </a:rPr>
              <a:t>Dopuszczenie do pracy osoby z sądowym zakazem – kara pozbawienia wolności od 3 miesięcy do lat 5</a:t>
            </a:r>
          </a:p>
          <a:p>
            <a:pPr>
              <a:lnSpc>
                <a:spcPct val="110000"/>
              </a:lnSpc>
            </a:pPr>
            <a:endParaRPr lang="pl-PL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24804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a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{87596ABD-AC0B-8048-AA78-BDE803290C99}tf10001119</Template>
  <TotalTime>48360</TotalTime>
  <Words>705</Words>
  <Application>Microsoft Macintosh PowerPoint</Application>
  <PresentationFormat>Pokaz na ekranie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Galeria</vt:lpstr>
      <vt:lpstr>Bezpieczeństwo dzieci         i młodzieży w klubach sportowych</vt:lpstr>
      <vt:lpstr>Podstawa prawna obowiązku nałożonego na kluby sportowe</vt:lpstr>
      <vt:lpstr>Obowiązki pracodawcY</vt:lpstr>
      <vt:lpstr>Standardy ochrony małoletnich</vt:lpstr>
      <vt:lpstr>Standardy ochrony małoletnich</vt:lpstr>
      <vt:lpstr>Standardy ochrony małoletnich</vt:lpstr>
      <vt:lpstr>Standardy ochrony małoletnich</vt:lpstr>
      <vt:lpstr>Obowiązek kontroli</vt:lpstr>
      <vt:lpstr>Odpowiedzialność karna </vt:lpstr>
      <vt:lpstr>OFERTA – zakres dokumentacji WDROŻENIOWEJ</vt:lpstr>
      <vt:lpstr>Oferta</vt:lpstr>
      <vt:lpstr>Doświadczenie oferenta</vt:lpstr>
      <vt:lpstr>Kontakt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Microsoft Office</dc:creator>
  <cp:lastModifiedBy>Użytkownik Microsoft Office</cp:lastModifiedBy>
  <cp:revision>45</cp:revision>
  <dcterms:created xsi:type="dcterms:W3CDTF">2024-01-22T23:16:43Z</dcterms:created>
  <dcterms:modified xsi:type="dcterms:W3CDTF">2024-06-23T22:58:31Z</dcterms:modified>
</cp:coreProperties>
</file>